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56" r:id="rId2"/>
    <p:sldId id="260" r:id="rId3"/>
    <p:sldId id="290" r:id="rId4"/>
    <p:sldId id="376" r:id="rId5"/>
    <p:sldId id="378" r:id="rId6"/>
    <p:sldId id="381" r:id="rId7"/>
    <p:sldId id="382" r:id="rId8"/>
    <p:sldId id="379" r:id="rId9"/>
    <p:sldId id="293" r:id="rId10"/>
    <p:sldId id="387" r:id="rId11"/>
    <p:sldId id="388" r:id="rId12"/>
    <p:sldId id="389" r:id="rId13"/>
    <p:sldId id="390" r:id="rId14"/>
    <p:sldId id="391" r:id="rId15"/>
    <p:sldId id="294" r:id="rId16"/>
    <p:sldId id="383" r:id="rId17"/>
    <p:sldId id="405" r:id="rId18"/>
    <p:sldId id="406" r:id="rId19"/>
    <p:sldId id="385" r:id="rId20"/>
    <p:sldId id="386" r:id="rId21"/>
    <p:sldId id="393" r:id="rId22"/>
    <p:sldId id="395" r:id="rId23"/>
    <p:sldId id="394" r:id="rId24"/>
    <p:sldId id="396" r:id="rId25"/>
    <p:sldId id="297" r:id="rId26"/>
    <p:sldId id="398" r:id="rId27"/>
    <p:sldId id="399" r:id="rId28"/>
    <p:sldId id="400" r:id="rId29"/>
    <p:sldId id="401" r:id="rId30"/>
    <p:sldId id="403" r:id="rId31"/>
    <p:sldId id="402" r:id="rId32"/>
    <p:sldId id="263" r:id="rId33"/>
    <p:sldId id="404" r:id="rId34"/>
    <p:sldId id="424" r:id="rId35"/>
    <p:sldId id="426" r:id="rId36"/>
    <p:sldId id="408" r:id="rId37"/>
    <p:sldId id="410" r:id="rId38"/>
    <p:sldId id="411" r:id="rId39"/>
    <p:sldId id="412" r:id="rId40"/>
    <p:sldId id="413" r:id="rId41"/>
    <p:sldId id="414" r:id="rId42"/>
    <p:sldId id="416" r:id="rId43"/>
    <p:sldId id="417" r:id="rId44"/>
    <p:sldId id="418" r:id="rId45"/>
    <p:sldId id="419" r:id="rId46"/>
    <p:sldId id="420" r:id="rId47"/>
    <p:sldId id="421" r:id="rId48"/>
    <p:sldId id="422" r:id="rId49"/>
    <p:sldId id="425" r:id="rId50"/>
    <p:sldId id="423" r:id="rId51"/>
    <p:sldId id="261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ston" initials="w" lastIdx="1" clrIdx="0">
    <p:extLst>
      <p:ext uri="{19B8F6BF-5375-455C-9EA6-DF929625EA0E}">
        <p15:presenceInfo xmlns:p15="http://schemas.microsoft.com/office/powerpoint/2012/main" userId="winst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92C2"/>
    <a:srgbClr val="404040"/>
    <a:srgbClr val="0053A3"/>
    <a:srgbClr val="ECECEC"/>
    <a:srgbClr val="FFFFFF"/>
    <a:srgbClr val="453D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88" autoAdjust="0"/>
    <p:restoredTop sz="81818" autoAdjust="0"/>
  </p:normalViewPr>
  <p:slideViewPr>
    <p:cSldViewPr snapToGrid="0">
      <p:cViewPr varScale="1">
        <p:scale>
          <a:sx n="63" d="100"/>
          <a:sy n="63" d="100"/>
        </p:scale>
        <p:origin x="3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0" d="100"/>
          <a:sy n="70" d="100"/>
        </p:scale>
        <p:origin x="276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D87DA2-5E96-4124-B7C8-E739B7D58220}" type="datetimeFigureOut">
              <a:rPr lang="zh-CN" altLang="en-US" smtClean="0"/>
              <a:t>2017/1/15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7AE2A7-C83A-457B-9CC7-DDC1BFF9AE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3687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2F98C7-9395-4E9A-96EC-DE4C39432AA7}" type="datetimeFigureOut">
              <a:rPr lang="zh-CN" altLang="en-US" smtClean="0"/>
              <a:t>2017/1/15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464DB0-CCE3-4363-801A-A01AADC639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493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样本之间的序列性：在文本中，一个词和它前面的词是有关联的；在气象数据中，一天的气温和前几天的气温是有关联的。一组观察数据定义为一个序列，从分布中可以观察出多个序列。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每个神经元的状态不仅与连接到它的输入有关，而且与前一时刻神经元的状态有关。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1877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7456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434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3334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3881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最终的损失函数等于所有时刻输出的损失函数之和。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8795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58957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4099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7264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42996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9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：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非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的普通过程，从固定尺寸的输入到固定尺寸的输出（比如图像分类）。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：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输出是序列（例如图像标注：输入是一张图像，输出是单词的序列）。</a:t>
            </a:r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：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输入是序列（例如情绪分析：输入是一个句子，输出是对句子属于正面还是负面情绪的分类）。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 smtClean="0"/>
              <a:t>4</a:t>
            </a:r>
            <a:r>
              <a:rPr lang="zh-CN" altLang="en-US" dirty="0" smtClean="0"/>
              <a:t>：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输入输出都是序列（比如机器翻译：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输入一个英文句子输出一个法文句子）。</a:t>
            </a:r>
            <a:endParaRPr lang="en-US" altLang="zh-CN" dirty="0" smtClean="0"/>
          </a:p>
          <a:p>
            <a:r>
              <a:rPr lang="en-US" altLang="zh-CN" dirty="0" smtClean="0"/>
              <a:t>5</a:t>
            </a:r>
            <a:r>
              <a:rPr lang="zh-CN" altLang="en-US" dirty="0" smtClean="0"/>
              <a:t>：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同步的输入输出序列（比如视频分类中，我们将对视频的每一帧都打标签）。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5482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6167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9956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61109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85042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0798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0793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5133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7512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5734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我们可以把</a:t>
            </a:r>
            <a:r>
              <a:rPr lang="en-US" altLang="zh-CN" dirty="0" smtClean="0"/>
              <a:t>A</a:t>
            </a:r>
            <a:r>
              <a:rPr lang="zh-CN" altLang="en-US" dirty="0" smtClean="0"/>
              <a:t>看作</a:t>
            </a:r>
            <a:r>
              <a:rPr lang="en-US" altLang="zh-CN" dirty="0" smtClean="0"/>
              <a:t>RNN</a:t>
            </a:r>
            <a:r>
              <a:rPr lang="zh-CN" altLang="en-US" dirty="0" smtClean="0"/>
              <a:t>隐藏层的神经元。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562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2254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LSTM</a:t>
            </a:r>
            <a:r>
              <a:rPr lang="zh-CN" altLang="en-US" dirty="0" smtClean="0"/>
              <a:t>结构把神经元</a:t>
            </a:r>
            <a:r>
              <a:rPr lang="en-US" altLang="zh-CN" dirty="0" smtClean="0"/>
              <a:t>A</a:t>
            </a:r>
            <a:r>
              <a:rPr lang="zh-CN" altLang="en-US" dirty="0" smtClean="0"/>
              <a:t>，替换成了一种新的形式。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7938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108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09289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77893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该门会读取 </a:t>
            </a:r>
            <a:r>
              <a:rPr lang="en-US" altLang="zh-CN" dirty="0" smtClean="0">
                <a:solidFill>
                  <a:srgbClr val="333333"/>
                </a:solidFill>
                <a:latin typeface="Arial" panose="020B0604020202020204" pitchFamily="34" charset="0"/>
              </a:rPr>
              <a:t>h</a:t>
            </a:r>
            <a:r>
              <a:rPr lang="en-US" altLang="zh-CN" sz="800" dirty="0" smtClean="0">
                <a:solidFill>
                  <a:srgbClr val="333333"/>
                </a:solidFill>
                <a:latin typeface="Arial" panose="020B0604020202020204" pitchFamily="34" charset="0"/>
              </a:rPr>
              <a:t>t-1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和 </a:t>
            </a:r>
            <a:r>
              <a:rPr lang="en-US" altLang="zh-CN" dirty="0" err="1" smtClean="0">
                <a:solidFill>
                  <a:srgbClr val="333333"/>
                </a:solidFill>
                <a:latin typeface="Arial" panose="020B0604020202020204" pitchFamily="34" charset="0"/>
              </a:rPr>
              <a:t>x</a:t>
            </a:r>
            <a:r>
              <a:rPr lang="en-US" altLang="zh-CN" sz="900" dirty="0" err="1" smtClean="0">
                <a:solidFill>
                  <a:srgbClr val="333333"/>
                </a:solidFill>
                <a:latin typeface="Arial" panose="020B0604020202020204" pitchFamily="34" charset="0"/>
              </a:rPr>
              <a:t>t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，输出一个在 </a:t>
            </a:r>
            <a:r>
              <a:rPr lang="en-US" altLang="zh-CN" dirty="0" smtClean="0">
                <a:solidFill>
                  <a:srgbClr val="333333"/>
                </a:solidFill>
                <a:latin typeface="Arial" panose="020B0604020202020204" pitchFamily="34" charset="0"/>
              </a:rPr>
              <a:t>0 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到 </a:t>
            </a:r>
            <a:r>
              <a:rPr lang="en-US" altLang="zh-CN" dirty="0" smtClean="0">
                <a:solidFill>
                  <a:srgbClr val="333333"/>
                </a:solidFill>
                <a:latin typeface="Arial" panose="020B0604020202020204" pitchFamily="34" charset="0"/>
              </a:rPr>
              <a:t>1 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之间的数值给每个在细胞状态 </a:t>
            </a:r>
            <a:r>
              <a:rPr lang="en-US" altLang="zh-CN" dirty="0" smtClean="0">
                <a:solidFill>
                  <a:srgbClr val="333333"/>
                </a:solidFill>
                <a:latin typeface="Arial" panose="020B0604020202020204" pitchFamily="34" charset="0"/>
              </a:rPr>
              <a:t>C_{t-1} 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中的数字。</a:t>
            </a:r>
            <a:r>
              <a:rPr lang="en-US" altLang="zh-CN" dirty="0" smtClean="0">
                <a:solidFill>
                  <a:srgbClr val="333333"/>
                </a:solidFill>
                <a:latin typeface="Arial" panose="020B0604020202020204" pitchFamily="34" charset="0"/>
              </a:rPr>
              <a:t>1 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表示“完全保留”，</a:t>
            </a:r>
            <a:r>
              <a:rPr lang="en-US" altLang="zh-CN" dirty="0" smtClean="0">
                <a:solidFill>
                  <a:srgbClr val="333333"/>
                </a:solidFill>
                <a:latin typeface="Arial" panose="020B0604020202020204" pitchFamily="34" charset="0"/>
              </a:rPr>
              <a:t>0 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表示“完全舍弃”。</a:t>
            </a:r>
            <a:endParaRPr lang="en-US" altLang="zh-CN" dirty="0" smtClean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在语言模型问题中，细胞状态可能包含当前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主语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的性别，因此正确的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代词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可以被选择出来。当我们看到新的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主语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，我们希望忘记旧的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主语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59944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sigmoid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层称 “输入门层” 决定什么值我们将要更新。然后，一个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tanh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层创建一个新的候选值向量，</a:t>
            </a:r>
            <a:r>
              <a:rPr lang="en-US" altLang="zh-CN" dirty="0" smtClean="0"/>
              <a:t>\tilde{C}_t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，会被加入到状态中。下一步，我们会讲这两个信息来产生对状态的更新。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在语言模型的例子中，我们希望增加新的主语的性别到细胞状态中，来替代旧的需要忘记的主语。</a:t>
            </a:r>
          </a:p>
          <a:p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4463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旧状态与 </a:t>
            </a:r>
            <a:r>
              <a:rPr lang="en-US" altLang="zh-CN" dirty="0" err="1" smtClean="0"/>
              <a:t>f_t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相乘，丢弃掉我们确定需要丢弃的信息。接着加上 </a:t>
            </a:r>
            <a:r>
              <a:rPr lang="en-US" altLang="zh-CN" dirty="0" err="1" smtClean="0"/>
              <a:t>i_t</a:t>
            </a:r>
            <a:r>
              <a:rPr lang="en-US" altLang="zh-CN" dirty="0" smtClean="0"/>
              <a:t> * \tilde{C}_t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1422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61242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4449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823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1599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6697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5799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121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66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81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8901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同层之间信息在时序上流动。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357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每一个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称作一个“时刻”。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的自连接边实际上是和上一时刻的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相连。在每一个时刻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的取值是当前时刻的输入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，和上一时刻的隐含层值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−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的一个函数：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64DB0-CCE3-4363-801A-A01AADC6398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996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71325" y="387275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19325" y="135275"/>
            <a:ext cx="252000" cy="25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1226675" y="6318000"/>
            <a:ext cx="5400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>
          <a:xfrm>
            <a:off x="10801350" y="6405438"/>
            <a:ext cx="1390650" cy="365125"/>
          </a:xfrm>
        </p:spPr>
        <p:txBody>
          <a:bodyPr/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fld id="{51D91E7F-84B6-4064-9D4E-CC7D244BCA0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4C821-51AF-415E-BF5B-CDCDE3466362}" type="datetime1">
              <a:rPr lang="zh-CN" altLang="en-US" smtClean="0"/>
              <a:t>2017/1/15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91E7F-84B6-4064-9D4E-CC7D244BCA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3667636"/>
            <a:ext cx="12192000" cy="518886"/>
          </a:xfrm>
          <a:prstGeom prst="rect">
            <a:avLst/>
          </a:prstGeom>
          <a:solidFill>
            <a:srgbClr val="453D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2695179"/>
            <a:ext cx="12192000" cy="9724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230222" y="2768382"/>
            <a:ext cx="8638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</a:rPr>
              <a:t>Recurrent Neural Network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285055" y="3621772"/>
            <a:ext cx="4632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报告人：任薪宇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r>
              <a:rPr lang="en-US" altLang="zh-CN" b="1" dirty="0" smtClean="0">
                <a:solidFill>
                  <a:schemeClr val="bg1"/>
                </a:solidFill>
              </a:rPr>
              <a:t>2017.1.16</a:t>
            </a:r>
          </a:p>
        </p:txBody>
      </p:sp>
      <p:sp>
        <p:nvSpPr>
          <p:cNvPr id="15" name="矩形 14"/>
          <p:cNvSpPr/>
          <p:nvPr/>
        </p:nvSpPr>
        <p:spPr>
          <a:xfrm>
            <a:off x="11172674" y="2260140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0920674" y="2008140"/>
            <a:ext cx="252000" cy="25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10885171" y="2874438"/>
            <a:ext cx="555624" cy="489478"/>
          </a:xfrm>
          <a:custGeom>
            <a:avLst/>
            <a:gdLst>
              <a:gd name="T0" fmla="*/ 17 w 68"/>
              <a:gd name="T1" fmla="*/ 26 h 60"/>
              <a:gd name="T2" fmla="*/ 33 w 68"/>
              <a:gd name="T3" fmla="*/ 31 h 60"/>
              <a:gd name="T4" fmla="*/ 33 w 68"/>
              <a:gd name="T5" fmla="*/ 31 h 60"/>
              <a:gd name="T6" fmla="*/ 49 w 68"/>
              <a:gd name="T7" fmla="*/ 26 h 60"/>
              <a:gd name="T8" fmla="*/ 34 w 68"/>
              <a:gd name="T9" fmla="*/ 18 h 60"/>
              <a:gd name="T10" fmla="*/ 59 w 68"/>
              <a:gd name="T11" fmla="*/ 16 h 60"/>
              <a:gd name="T12" fmla="*/ 55 w 68"/>
              <a:gd name="T13" fmla="*/ 23 h 60"/>
              <a:gd name="T14" fmla="*/ 56 w 68"/>
              <a:gd name="T15" fmla="*/ 15 h 60"/>
              <a:gd name="T16" fmla="*/ 56 w 68"/>
              <a:gd name="T17" fmla="*/ 12 h 60"/>
              <a:gd name="T18" fmla="*/ 52 w 68"/>
              <a:gd name="T19" fmla="*/ 23 h 60"/>
              <a:gd name="T20" fmla="*/ 68 w 68"/>
              <a:gd name="T21" fmla="*/ 32 h 60"/>
              <a:gd name="T22" fmla="*/ 68 w 68"/>
              <a:gd name="T23" fmla="*/ 34 h 60"/>
              <a:gd name="T24" fmla="*/ 67 w 68"/>
              <a:gd name="T25" fmla="*/ 34 h 60"/>
              <a:gd name="T26" fmla="*/ 29 w 68"/>
              <a:gd name="T27" fmla="*/ 50 h 60"/>
              <a:gd name="T28" fmla="*/ 68 w 68"/>
              <a:gd name="T29" fmla="*/ 45 h 60"/>
              <a:gd name="T30" fmla="*/ 30 w 68"/>
              <a:gd name="T31" fmla="*/ 60 h 60"/>
              <a:gd name="T32" fmla="*/ 28 w 68"/>
              <a:gd name="T33" fmla="*/ 59 h 60"/>
              <a:gd name="T34" fmla="*/ 3 w 68"/>
              <a:gd name="T35" fmla="*/ 25 h 60"/>
              <a:gd name="T36" fmla="*/ 14 w 68"/>
              <a:gd name="T37" fmla="*/ 23 h 60"/>
              <a:gd name="T38" fmla="*/ 1 w 68"/>
              <a:gd name="T39" fmla="*/ 10 h 60"/>
              <a:gd name="T40" fmla="*/ 32 w 68"/>
              <a:gd name="T41" fmla="*/ 0 h 60"/>
              <a:gd name="T42" fmla="*/ 65 w 68"/>
              <a:gd name="T43" fmla="*/ 9 h 60"/>
              <a:gd name="T44" fmla="*/ 59 w 68"/>
              <a:gd name="T45" fmla="*/ 14 h 60"/>
              <a:gd name="T46" fmla="*/ 59 w 68"/>
              <a:gd name="T47" fmla="*/ 16 h 60"/>
              <a:gd name="T48" fmla="*/ 58 w 68"/>
              <a:gd name="T49" fmla="*/ 9 h 60"/>
              <a:gd name="T50" fmla="*/ 33 w 68"/>
              <a:gd name="T51" fmla="*/ 4 h 60"/>
              <a:gd name="T52" fmla="*/ 33 w 68"/>
              <a:gd name="T53" fmla="*/ 8 h 60"/>
              <a:gd name="T54" fmla="*/ 54 w 68"/>
              <a:gd name="T55" fmla="*/ 10 h 60"/>
              <a:gd name="T56" fmla="*/ 32 w 68"/>
              <a:gd name="T57" fmla="*/ 53 h 60"/>
              <a:gd name="T58" fmla="*/ 67 w 68"/>
              <a:gd name="T59" fmla="*/ 42 h 60"/>
              <a:gd name="T60" fmla="*/ 32 w 68"/>
              <a:gd name="T61" fmla="*/ 49 h 60"/>
              <a:gd name="T62" fmla="*/ 67 w 68"/>
              <a:gd name="T63" fmla="*/ 40 h 60"/>
              <a:gd name="T64" fmla="*/ 32 w 68"/>
              <a:gd name="T65" fmla="*/ 49 h 60"/>
              <a:gd name="T66" fmla="*/ 32 w 68"/>
              <a:gd name="T67" fmla="*/ 47 h 60"/>
              <a:gd name="T68" fmla="*/ 67 w 68"/>
              <a:gd name="T69" fmla="*/ 36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8" h="60">
                <a:moveTo>
                  <a:pt x="17" y="14"/>
                </a:move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8" y="27"/>
                  <a:pt x="18" y="27"/>
                </a:cubicBezTo>
                <a:cubicBezTo>
                  <a:pt x="22" y="28"/>
                  <a:pt x="29" y="31"/>
                  <a:pt x="33" y="31"/>
                </a:cubicBezTo>
                <a:cubicBezTo>
                  <a:pt x="33" y="31"/>
                  <a:pt x="33" y="31"/>
                  <a:pt x="33" y="31"/>
                </a:cubicBezTo>
                <a:cubicBezTo>
                  <a:pt x="33" y="31"/>
                  <a:pt x="33" y="31"/>
                  <a:pt x="33" y="31"/>
                </a:cubicBezTo>
                <a:cubicBezTo>
                  <a:pt x="36" y="31"/>
                  <a:pt x="39" y="30"/>
                  <a:pt x="41" y="30"/>
                </a:cubicBezTo>
                <a:cubicBezTo>
                  <a:pt x="45" y="29"/>
                  <a:pt x="47" y="27"/>
                  <a:pt x="49" y="26"/>
                </a:cubicBezTo>
                <a:cubicBezTo>
                  <a:pt x="49" y="14"/>
                  <a:pt x="49" y="14"/>
                  <a:pt x="49" y="14"/>
                </a:cubicBezTo>
                <a:cubicBezTo>
                  <a:pt x="34" y="18"/>
                  <a:pt x="34" y="18"/>
                  <a:pt x="34" y="18"/>
                </a:cubicBezTo>
                <a:cubicBezTo>
                  <a:pt x="17" y="14"/>
                  <a:pt x="17" y="14"/>
                  <a:pt x="17" y="14"/>
                </a:cubicBezTo>
                <a:close/>
                <a:moveTo>
                  <a:pt x="59" y="16"/>
                </a:moveTo>
                <a:cubicBezTo>
                  <a:pt x="61" y="23"/>
                  <a:pt x="61" y="23"/>
                  <a:pt x="61" y="23"/>
                </a:cubicBezTo>
                <a:cubicBezTo>
                  <a:pt x="59" y="25"/>
                  <a:pt x="57" y="25"/>
                  <a:pt x="55" y="23"/>
                </a:cubicBezTo>
                <a:cubicBezTo>
                  <a:pt x="56" y="16"/>
                  <a:pt x="56" y="16"/>
                  <a:pt x="56" y="16"/>
                </a:cubicBezTo>
                <a:cubicBezTo>
                  <a:pt x="56" y="16"/>
                  <a:pt x="56" y="16"/>
                  <a:pt x="56" y="15"/>
                </a:cubicBezTo>
                <a:cubicBezTo>
                  <a:pt x="56" y="15"/>
                  <a:pt x="56" y="14"/>
                  <a:pt x="56" y="14"/>
                </a:cubicBezTo>
                <a:cubicBezTo>
                  <a:pt x="56" y="12"/>
                  <a:pt x="56" y="12"/>
                  <a:pt x="56" y="12"/>
                </a:cubicBezTo>
                <a:cubicBezTo>
                  <a:pt x="52" y="13"/>
                  <a:pt x="52" y="13"/>
                  <a:pt x="52" y="13"/>
                </a:cubicBezTo>
                <a:cubicBezTo>
                  <a:pt x="52" y="23"/>
                  <a:pt x="52" y="23"/>
                  <a:pt x="52" y="23"/>
                </a:cubicBezTo>
                <a:cubicBezTo>
                  <a:pt x="68" y="30"/>
                  <a:pt x="68" y="30"/>
                  <a:pt x="68" y="30"/>
                </a:cubicBezTo>
                <a:cubicBezTo>
                  <a:pt x="68" y="32"/>
                  <a:pt x="68" y="32"/>
                  <a:pt x="68" y="32"/>
                </a:cubicBezTo>
                <a:cubicBezTo>
                  <a:pt x="68" y="34"/>
                  <a:pt x="68" y="34"/>
                  <a:pt x="68" y="34"/>
                </a:cubicBezTo>
                <a:cubicBezTo>
                  <a:pt x="68" y="34"/>
                  <a:pt x="68" y="34"/>
                  <a:pt x="68" y="34"/>
                </a:cubicBezTo>
                <a:cubicBezTo>
                  <a:pt x="68" y="34"/>
                  <a:pt x="68" y="34"/>
                  <a:pt x="68" y="34"/>
                </a:cubicBezTo>
                <a:cubicBezTo>
                  <a:pt x="67" y="34"/>
                  <a:pt x="67" y="34"/>
                  <a:pt x="67" y="34"/>
                </a:cubicBezTo>
                <a:cubicBezTo>
                  <a:pt x="30" y="44"/>
                  <a:pt x="30" y="44"/>
                  <a:pt x="30" y="44"/>
                </a:cubicBezTo>
                <a:cubicBezTo>
                  <a:pt x="29" y="46"/>
                  <a:pt x="29" y="48"/>
                  <a:pt x="29" y="50"/>
                </a:cubicBezTo>
                <a:cubicBezTo>
                  <a:pt x="29" y="52"/>
                  <a:pt x="29" y="54"/>
                  <a:pt x="30" y="56"/>
                </a:cubicBezTo>
                <a:cubicBezTo>
                  <a:pt x="68" y="45"/>
                  <a:pt x="68" y="45"/>
                  <a:pt x="68" y="45"/>
                </a:cubicBezTo>
                <a:cubicBezTo>
                  <a:pt x="68" y="48"/>
                  <a:pt x="68" y="48"/>
                  <a:pt x="68" y="48"/>
                </a:cubicBezTo>
                <a:cubicBezTo>
                  <a:pt x="30" y="60"/>
                  <a:pt x="30" y="60"/>
                  <a:pt x="30" y="60"/>
                </a:cubicBezTo>
                <a:cubicBezTo>
                  <a:pt x="29" y="60"/>
                  <a:pt x="29" y="60"/>
                  <a:pt x="29" y="60"/>
                </a:cubicBezTo>
                <a:cubicBezTo>
                  <a:pt x="28" y="59"/>
                  <a:pt x="28" y="59"/>
                  <a:pt x="28" y="59"/>
                </a:cubicBezTo>
                <a:cubicBezTo>
                  <a:pt x="3" y="38"/>
                  <a:pt x="3" y="38"/>
                  <a:pt x="3" y="38"/>
                </a:cubicBezTo>
                <a:cubicBezTo>
                  <a:pt x="2" y="34"/>
                  <a:pt x="1" y="30"/>
                  <a:pt x="3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14" y="23"/>
                  <a:pt x="14" y="23"/>
                  <a:pt x="14" y="23"/>
                </a:cubicBezTo>
                <a:cubicBezTo>
                  <a:pt x="14" y="13"/>
                  <a:pt x="14" y="13"/>
                  <a:pt x="14" y="13"/>
                </a:cubicBezTo>
                <a:cubicBezTo>
                  <a:pt x="1" y="10"/>
                  <a:pt x="1" y="10"/>
                  <a:pt x="1" y="10"/>
                </a:cubicBezTo>
                <a:cubicBezTo>
                  <a:pt x="0" y="8"/>
                  <a:pt x="0" y="8"/>
                  <a:pt x="0" y="8"/>
                </a:cubicBezTo>
                <a:cubicBezTo>
                  <a:pt x="32" y="0"/>
                  <a:pt x="32" y="0"/>
                  <a:pt x="32" y="0"/>
                </a:cubicBezTo>
                <a:cubicBezTo>
                  <a:pt x="65" y="7"/>
                  <a:pt x="65" y="7"/>
                  <a:pt x="65" y="7"/>
                </a:cubicBezTo>
                <a:cubicBezTo>
                  <a:pt x="65" y="9"/>
                  <a:pt x="65" y="9"/>
                  <a:pt x="65" y="9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4"/>
                  <a:pt x="59" y="14"/>
                  <a:pt x="59" y="14"/>
                </a:cubicBezTo>
                <a:cubicBezTo>
                  <a:pt x="59" y="14"/>
                  <a:pt x="59" y="15"/>
                  <a:pt x="59" y="15"/>
                </a:cubicBezTo>
                <a:cubicBezTo>
                  <a:pt x="59" y="16"/>
                  <a:pt x="59" y="16"/>
                  <a:pt x="59" y="16"/>
                </a:cubicBezTo>
                <a:close/>
                <a:moveTo>
                  <a:pt x="54" y="10"/>
                </a:moveTo>
                <a:cubicBezTo>
                  <a:pt x="58" y="9"/>
                  <a:pt x="58" y="9"/>
                  <a:pt x="58" y="9"/>
                </a:cubicBezTo>
                <a:cubicBezTo>
                  <a:pt x="36" y="5"/>
                  <a:pt x="36" y="5"/>
                  <a:pt x="36" y="5"/>
                </a:cubicBezTo>
                <a:cubicBezTo>
                  <a:pt x="36" y="4"/>
                  <a:pt x="34" y="4"/>
                  <a:pt x="33" y="4"/>
                </a:cubicBezTo>
                <a:cubicBezTo>
                  <a:pt x="31" y="4"/>
                  <a:pt x="29" y="5"/>
                  <a:pt x="29" y="6"/>
                </a:cubicBezTo>
                <a:cubicBezTo>
                  <a:pt x="29" y="7"/>
                  <a:pt x="31" y="8"/>
                  <a:pt x="33" y="8"/>
                </a:cubicBezTo>
                <a:cubicBezTo>
                  <a:pt x="34" y="8"/>
                  <a:pt x="35" y="8"/>
                  <a:pt x="36" y="7"/>
                </a:cubicBezTo>
                <a:cubicBezTo>
                  <a:pt x="54" y="10"/>
                  <a:pt x="54" y="10"/>
                  <a:pt x="54" y="10"/>
                </a:cubicBezTo>
                <a:close/>
                <a:moveTo>
                  <a:pt x="32" y="52"/>
                </a:moveTo>
                <a:cubicBezTo>
                  <a:pt x="32" y="53"/>
                  <a:pt x="32" y="53"/>
                  <a:pt x="32" y="53"/>
                </a:cubicBezTo>
                <a:cubicBezTo>
                  <a:pt x="67" y="43"/>
                  <a:pt x="67" y="43"/>
                  <a:pt x="67" y="43"/>
                </a:cubicBezTo>
                <a:cubicBezTo>
                  <a:pt x="67" y="42"/>
                  <a:pt x="67" y="42"/>
                  <a:pt x="67" y="42"/>
                </a:cubicBezTo>
                <a:cubicBezTo>
                  <a:pt x="32" y="52"/>
                  <a:pt x="32" y="52"/>
                  <a:pt x="32" y="52"/>
                </a:cubicBezTo>
                <a:close/>
                <a:moveTo>
                  <a:pt x="32" y="49"/>
                </a:moveTo>
                <a:cubicBezTo>
                  <a:pt x="32" y="49"/>
                  <a:pt x="32" y="49"/>
                  <a:pt x="32" y="49"/>
                </a:cubicBezTo>
                <a:cubicBezTo>
                  <a:pt x="67" y="40"/>
                  <a:pt x="67" y="40"/>
                  <a:pt x="67" y="40"/>
                </a:cubicBezTo>
                <a:cubicBezTo>
                  <a:pt x="67" y="39"/>
                  <a:pt x="67" y="39"/>
                  <a:pt x="67" y="39"/>
                </a:cubicBezTo>
                <a:cubicBezTo>
                  <a:pt x="32" y="49"/>
                  <a:pt x="32" y="49"/>
                  <a:pt x="32" y="49"/>
                </a:cubicBezTo>
                <a:close/>
                <a:moveTo>
                  <a:pt x="31" y="46"/>
                </a:moveTo>
                <a:cubicBezTo>
                  <a:pt x="32" y="47"/>
                  <a:pt x="32" y="47"/>
                  <a:pt x="32" y="47"/>
                </a:cubicBezTo>
                <a:cubicBezTo>
                  <a:pt x="67" y="37"/>
                  <a:pt x="67" y="37"/>
                  <a:pt x="67" y="37"/>
                </a:cubicBezTo>
                <a:cubicBezTo>
                  <a:pt x="67" y="36"/>
                  <a:pt x="67" y="36"/>
                  <a:pt x="67" y="36"/>
                </a:cubicBezTo>
                <a:lnTo>
                  <a:pt x="31" y="4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0" name="Picture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450" y="0"/>
            <a:ext cx="3511550" cy="106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44" y="121023"/>
            <a:ext cx="2375610" cy="7060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11" grpId="0"/>
      <p:bldP spid="12" grpId="0"/>
      <p:bldP spid="15" grpId="0" animBg="1"/>
      <p:bldP spid="16" grpId="0" animBg="1"/>
      <p:bldP spid="5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875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itchFamily="34" charset="-122"/>
              </a:rPr>
              <a:t>递归神经网络模型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95323" y="926774"/>
            <a:ext cx="1415772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序列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建模</a:t>
            </a:r>
            <a:endParaRPr lang="en-US" altLang="zh-CN" sz="2400" b="1" dirty="0" smtClean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982930" y="1406792"/>
            <a:ext cx="941108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endParaRPr lang="en-US" altLang="zh-CN" sz="2000" dirty="0" smtClean="0">
              <a:latin typeface="+mn-ea"/>
            </a:endParaRPr>
          </a:p>
          <a:p>
            <a:pPr>
              <a:lnSpc>
                <a:spcPct val="125000"/>
              </a:lnSpc>
            </a:pPr>
            <a:r>
              <a:rPr lang="en-US" altLang="zh-CN" sz="2000" b="1" dirty="0">
                <a:latin typeface="+mn-ea"/>
              </a:rPr>
              <a:t> </a:t>
            </a:r>
            <a:r>
              <a:rPr lang="en-US" altLang="zh-CN" sz="2000" b="1" dirty="0" smtClean="0">
                <a:latin typeface="+mn-ea"/>
              </a:rPr>
              <a:t>    </a:t>
            </a:r>
            <a:r>
              <a:rPr lang="zh-CN" altLang="en-US" sz="2000" b="1" dirty="0" smtClean="0">
                <a:latin typeface="+mn-ea"/>
              </a:rPr>
              <a:t>问题：</a:t>
            </a:r>
            <a:r>
              <a:rPr lang="zh-CN" altLang="en-US" sz="2000" dirty="0" smtClean="0">
                <a:latin typeface="+mn-ea"/>
              </a:rPr>
              <a:t>如何对序列数据进行建模分析？</a:t>
            </a:r>
            <a:endParaRPr lang="en-US" altLang="zh-CN" sz="2000" dirty="0" smtClean="0"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0386" y="2315706"/>
            <a:ext cx="941108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dirty="0" smtClean="0">
                <a:latin typeface="+mn-ea"/>
              </a:rPr>
              <a:t>	</a:t>
            </a:r>
            <a:r>
              <a:rPr lang="zh-CN" altLang="en-US" sz="2000" dirty="0" smtClean="0">
                <a:latin typeface="+mn-ea"/>
              </a:rPr>
              <a:t>定义</a:t>
            </a:r>
            <a:r>
              <a:rPr lang="zh-CN" altLang="en-US" sz="2000" b="1" dirty="0" smtClean="0">
                <a:latin typeface="+mn-ea"/>
              </a:rPr>
              <a:t>序列性</a:t>
            </a:r>
            <a:r>
              <a:rPr lang="zh-CN" altLang="en-US" sz="2000" dirty="0" smtClean="0">
                <a:latin typeface="+mn-ea"/>
              </a:rPr>
              <a:t>：</a:t>
            </a:r>
            <a:r>
              <a:rPr lang="zh-CN" altLang="en-US" sz="2000" dirty="0"/>
              <a:t>样本间存在</a:t>
            </a:r>
            <a:r>
              <a:rPr lang="zh-CN" altLang="en-US" sz="2000" b="1" dirty="0"/>
              <a:t>顺序关系</a:t>
            </a:r>
            <a:r>
              <a:rPr lang="zh-CN" altLang="en-US" sz="2000" dirty="0"/>
              <a:t>，每个样本和它之前的样本存在</a:t>
            </a:r>
            <a:r>
              <a:rPr lang="zh-CN" altLang="en-US" sz="2000" b="1" dirty="0"/>
              <a:t>关联</a:t>
            </a:r>
            <a:r>
              <a:rPr lang="zh-CN" altLang="en-US" sz="2000" dirty="0"/>
              <a:t>。</a:t>
            </a:r>
            <a:endParaRPr lang="en-US" altLang="zh-CN" sz="2000" dirty="0" smtClean="0"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39541" y="3356686"/>
            <a:ext cx="4632203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+mn-ea"/>
              </a:rPr>
              <a:t>来自某个分布的样本数据</a:t>
            </a:r>
            <a:r>
              <a:rPr lang="zh-CN" altLang="en-US" sz="2000" dirty="0" smtClean="0">
                <a:latin typeface="+mn-ea"/>
              </a:rPr>
              <a:t>序列</a:t>
            </a:r>
            <a:endParaRPr lang="en-US" altLang="zh-CN" sz="2000" dirty="0" smtClean="0">
              <a:latin typeface="+mn-ea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endParaRPr lang="zh-CN" altLang="en-US" sz="2000" dirty="0">
              <a:latin typeface="+mn-ea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endParaRPr lang="en-US" altLang="zh-CN" sz="2000" dirty="0" smtClean="0"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510" y="3857300"/>
            <a:ext cx="1628571" cy="41904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970021" y="4399102"/>
            <a:ext cx="5016251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+mn-ea"/>
              </a:rPr>
              <a:t>图像描述</a:t>
            </a:r>
            <a:endParaRPr lang="zh-CN" altLang="en-US" sz="2000" dirty="0">
              <a:latin typeface="+mn-ea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endParaRPr lang="zh-CN" altLang="en-US" sz="2000" dirty="0">
              <a:latin typeface="+mn-ea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endParaRPr lang="en-US" altLang="zh-CN" sz="2000" dirty="0" smtClean="0">
              <a:latin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086" y="4806752"/>
            <a:ext cx="1980952" cy="52381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194293" y="3356686"/>
            <a:ext cx="5533649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+mn-ea"/>
              </a:rPr>
              <a:t>视频行为识别</a:t>
            </a:r>
            <a:endParaRPr lang="zh-CN" altLang="en-US" sz="2000" dirty="0">
              <a:latin typeface="+mn-ea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endParaRPr lang="zh-CN" altLang="en-US" sz="2000" dirty="0">
              <a:latin typeface="+mn-ea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endParaRPr lang="en-US" altLang="zh-CN" sz="2000" dirty="0" smtClean="0">
              <a:latin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310" y="3803173"/>
            <a:ext cx="2047619" cy="495238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188197" y="4386910"/>
            <a:ext cx="5533649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+mn-ea"/>
              </a:rPr>
              <a:t>视频描述</a:t>
            </a:r>
            <a:endParaRPr lang="zh-CN" altLang="en-US" sz="2000" dirty="0">
              <a:latin typeface="+mn-ea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endParaRPr lang="zh-CN" altLang="en-US" sz="2000" dirty="0">
              <a:latin typeface="+mn-ea"/>
            </a:endParaRPr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endParaRPr lang="en-US" altLang="zh-CN" sz="2000" dirty="0" smtClean="0">
              <a:latin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6797" y="4907308"/>
            <a:ext cx="2895238" cy="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40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  <p:bldP spid="7" grpId="0"/>
      <p:bldP spid="8" grpId="0"/>
      <p:bldP spid="12" grpId="0"/>
      <p:bldP spid="14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875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itchFamily="34" charset="-122"/>
              </a:rPr>
              <a:t>递归神经网络模型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95323" y="926774"/>
            <a:ext cx="2339102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简单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的序列模型</a:t>
            </a:r>
            <a:endParaRPr lang="en-US" altLang="zh-CN" sz="2400" b="1" dirty="0" smtClean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64874" y="1870088"/>
            <a:ext cx="941108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 smtClean="0">
                <a:latin typeface="+mn-ea"/>
              </a:rPr>
              <a:t>用链式法则来表示一个观察序列的联合分布：</a:t>
            </a:r>
            <a:endParaRPr lang="en-US" altLang="zh-CN" sz="2000" dirty="0" smtClean="0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470" y="2356387"/>
            <a:ext cx="4209524" cy="99047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864874" y="3549134"/>
            <a:ext cx="3262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latin typeface="+mn-ea"/>
              </a:rPr>
              <a:t>含义：</a:t>
            </a:r>
            <a:r>
              <a:rPr lang="zh-CN" altLang="en-US" sz="2000" dirty="0" smtClean="0">
                <a:latin typeface="+mn-ea"/>
              </a:rPr>
              <a:t>所有元素</a:t>
            </a:r>
            <a:r>
              <a:rPr lang="zh-CN" altLang="en-US" sz="2000" b="1" dirty="0" smtClean="0">
                <a:latin typeface="+mn-ea"/>
              </a:rPr>
              <a:t>直接相关</a:t>
            </a:r>
            <a:r>
              <a:rPr lang="zh-CN" altLang="en-US" sz="2000" dirty="0" smtClean="0">
                <a:latin typeface="+mn-ea"/>
              </a:rPr>
              <a:t>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870970" y="4347710"/>
            <a:ext cx="60708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latin typeface="+mn-ea"/>
              </a:rPr>
              <a:t>困难</a:t>
            </a:r>
            <a:r>
              <a:rPr lang="zh-CN" altLang="en-US" sz="2000" b="1" dirty="0" smtClean="0">
                <a:latin typeface="+mn-ea"/>
              </a:rPr>
              <a:t>：</a:t>
            </a:r>
            <a:r>
              <a:rPr lang="zh-CN" altLang="en-US" sz="2000" dirty="0" smtClean="0">
                <a:latin typeface="+mn-ea"/>
              </a:rPr>
              <a:t>时间复杂度为</a:t>
            </a:r>
            <a:r>
              <a:rPr lang="en-US" altLang="zh-CN" sz="2000" i="1" dirty="0" smtClean="0">
                <a:latin typeface="+mn-ea"/>
              </a:rPr>
              <a:t>O </a:t>
            </a:r>
            <a:r>
              <a:rPr lang="en-US" altLang="zh-CN" sz="2000" dirty="0" smtClean="0">
                <a:latin typeface="+mn-ea"/>
              </a:rPr>
              <a:t>(T!)</a:t>
            </a:r>
            <a:r>
              <a:rPr lang="zh-CN" altLang="en-US" sz="2000" dirty="0" smtClean="0">
                <a:latin typeface="+mn-ea"/>
              </a:rPr>
              <a:t>，</a:t>
            </a:r>
            <a:r>
              <a:rPr lang="zh-CN" altLang="en-US" sz="2000" dirty="0" smtClean="0"/>
              <a:t>复杂</a:t>
            </a:r>
            <a:r>
              <a:rPr lang="zh-CN" altLang="en-US" sz="2000" dirty="0"/>
              <a:t>度会爆炸性</a:t>
            </a:r>
            <a:r>
              <a:rPr lang="zh-CN" altLang="en-US" sz="2000" dirty="0" smtClean="0"/>
              <a:t>增长</a:t>
            </a:r>
            <a:r>
              <a:rPr lang="zh-CN" altLang="en-US" sz="2000" dirty="0"/>
              <a:t>。</a:t>
            </a:r>
            <a:endParaRPr lang="zh-CN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041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  <p:bldP spid="9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875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itchFamily="34" charset="-122"/>
              </a:rPr>
              <a:t>递归神经网络模型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95323" y="926774"/>
            <a:ext cx="3230372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马尔科夫</a:t>
            </a:r>
            <a:r>
              <a:rPr lang="zh-CN" altLang="en-US" sz="2400" b="1" dirty="0">
                <a:solidFill>
                  <a:schemeClr val="bg1"/>
                </a:solidFill>
              </a:rPr>
              <a:t>模型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（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MM</a:t>
            </a:r>
            <a:r>
              <a:rPr lang="zh-CN" altLang="en-US" sz="2400" b="1" dirty="0">
                <a:solidFill>
                  <a:schemeClr val="bg1"/>
                </a:solidFill>
              </a:rPr>
              <a:t>）</a:t>
            </a:r>
          </a:p>
        </p:txBody>
      </p:sp>
      <p:sp>
        <p:nvSpPr>
          <p:cNvPr id="5" name="矩形 4"/>
          <p:cNvSpPr/>
          <p:nvPr/>
        </p:nvSpPr>
        <p:spPr>
          <a:xfrm>
            <a:off x="1390264" y="1609519"/>
            <a:ext cx="9411086" cy="441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 smtClean="0">
                <a:latin typeface="+mn-ea"/>
              </a:rPr>
              <a:t>如何减少模型的复杂度？</a:t>
            </a:r>
            <a:endParaRPr lang="en-US" altLang="zh-CN" sz="2000" dirty="0" smtClean="0"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695445" y="2129292"/>
            <a:ext cx="941108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/>
              <a:t>Naive</a:t>
            </a:r>
            <a:r>
              <a:rPr lang="zh-CN" altLang="en-US" sz="2000" dirty="0"/>
              <a:t>模型高复杂度</a:t>
            </a:r>
            <a:r>
              <a:rPr lang="zh-CN" altLang="en-US" sz="2000" dirty="0" smtClean="0"/>
              <a:t>的</a:t>
            </a:r>
            <a:r>
              <a:rPr lang="zh-CN" altLang="en-US" sz="2000" dirty="0"/>
              <a:t>原</a:t>
            </a:r>
            <a:r>
              <a:rPr lang="zh-CN" altLang="en-US" sz="2000" dirty="0" smtClean="0"/>
              <a:t>因</a:t>
            </a:r>
            <a:r>
              <a:rPr lang="zh-CN" altLang="en-US" sz="2000" dirty="0"/>
              <a:t>在于，</a:t>
            </a:r>
            <a:r>
              <a:rPr lang="zh-CN" altLang="en-US" sz="2000" dirty="0" smtClean="0"/>
              <a:t>序列中</a:t>
            </a:r>
            <a:r>
              <a:rPr lang="zh-CN" altLang="en-US" sz="2000" b="1" dirty="0" smtClean="0"/>
              <a:t>所有</a:t>
            </a:r>
            <a:r>
              <a:rPr lang="zh-CN" altLang="en-US" sz="2000" dirty="0"/>
              <a:t>元素</a:t>
            </a:r>
            <a:r>
              <a:rPr lang="zh-CN" altLang="en-US" sz="2000" dirty="0" smtClean="0"/>
              <a:t>相关。因此，我们需要限制元素关联。</a:t>
            </a:r>
            <a:endParaRPr lang="en-US" altLang="zh-CN" sz="2000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+mn-ea"/>
              </a:rPr>
              <a:t>根据</a:t>
            </a:r>
            <a:r>
              <a:rPr lang="zh-CN" altLang="en-US" sz="2000" b="1" dirty="0" smtClean="0">
                <a:latin typeface="+mn-ea"/>
              </a:rPr>
              <a:t>局部相关性</a:t>
            </a:r>
            <a:r>
              <a:rPr lang="zh-CN" altLang="en-US" sz="2000" dirty="0" smtClean="0">
                <a:latin typeface="+mn-ea"/>
              </a:rPr>
              <a:t>的思想，</a:t>
            </a:r>
            <a:r>
              <a:rPr lang="zh-CN" altLang="en-US" sz="2000" dirty="0"/>
              <a:t>越近的元素关联性越大。我们定义每个元素只和离它最近</a:t>
            </a:r>
            <a:r>
              <a:rPr lang="zh-CN" altLang="en-US" sz="2000" dirty="0" smtClean="0"/>
              <a:t>的</a:t>
            </a:r>
            <a:r>
              <a:rPr lang="en-US" altLang="zh-CN" sz="2000" dirty="0" smtClean="0"/>
              <a:t>k</a:t>
            </a:r>
            <a:r>
              <a:rPr lang="zh-CN" altLang="en-US" sz="2000" dirty="0" smtClean="0"/>
              <a:t>个元素关联。这就是</a:t>
            </a:r>
            <a:r>
              <a:rPr lang="en-US" altLang="zh-CN" sz="2000" dirty="0" smtClean="0"/>
              <a:t>k</a:t>
            </a:r>
            <a:r>
              <a:rPr lang="zh-CN" altLang="en-US" sz="2000" dirty="0" smtClean="0"/>
              <a:t>阶马尔科夫模型。</a:t>
            </a:r>
            <a:r>
              <a:rPr lang="zh-CN" altLang="en-US" sz="2000" dirty="0"/>
              <a:t/>
            </a:r>
            <a:br>
              <a:rPr lang="zh-CN" altLang="en-US" sz="2000" dirty="0"/>
            </a:br>
            <a:endParaRPr lang="zh-CN" altLang="en-US" sz="2000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000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sz="2000" dirty="0">
              <a:latin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390264" y="4003651"/>
            <a:ext cx="23871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dirty="0" smtClean="0">
                <a:latin typeface="+mn-ea"/>
              </a:rPr>
              <a:t>1</a:t>
            </a:r>
            <a:r>
              <a:rPr lang="zh-CN" altLang="en-US" sz="2000" dirty="0" smtClean="0">
                <a:latin typeface="+mn-ea"/>
              </a:rPr>
              <a:t>阶马尔科夫模型：</a:t>
            </a:r>
            <a:endParaRPr lang="en-US" altLang="zh-CN" sz="2000" dirty="0">
              <a:latin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/>
          <a:srcRect b="42674"/>
          <a:stretch/>
        </p:blipFill>
        <p:spPr>
          <a:xfrm>
            <a:off x="4082637" y="4242178"/>
            <a:ext cx="4600000" cy="98819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5494" y="5062047"/>
            <a:ext cx="5714286" cy="1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2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  <p:bldP spid="9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875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itchFamily="34" charset="-122"/>
              </a:rPr>
              <a:t>递归神经网络模型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95323" y="926774"/>
            <a:ext cx="3796232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隐马尔科夫</a:t>
            </a:r>
            <a:r>
              <a:rPr lang="zh-CN" altLang="en-US" sz="2400" b="1" dirty="0">
                <a:solidFill>
                  <a:schemeClr val="bg1"/>
                </a:solidFill>
              </a:rPr>
              <a:t>模型（</a:t>
            </a:r>
            <a:r>
              <a:rPr lang="en-US" altLang="zh-CN" sz="2400" b="1" dirty="0">
                <a:solidFill>
                  <a:schemeClr val="bg1"/>
                </a:solidFill>
              </a:rPr>
              <a:t>HMM</a:t>
            </a:r>
            <a:r>
              <a:rPr lang="zh-CN" altLang="en-US" sz="2400" b="1" dirty="0">
                <a:solidFill>
                  <a:schemeClr val="bg1"/>
                </a:solidFill>
              </a:rPr>
              <a:t>）</a:t>
            </a:r>
          </a:p>
        </p:txBody>
      </p:sp>
      <p:sp>
        <p:nvSpPr>
          <p:cNvPr id="5" name="矩形 4"/>
          <p:cNvSpPr/>
          <p:nvPr/>
        </p:nvSpPr>
        <p:spPr>
          <a:xfrm>
            <a:off x="1390264" y="1609519"/>
            <a:ext cx="9411086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 smtClean="0">
                <a:latin typeface="+mn-ea"/>
              </a:rPr>
              <a:t>只考虑观察值</a:t>
            </a:r>
            <a:r>
              <a:rPr lang="en-US" altLang="zh-CN" sz="2000" b="1" dirty="0" smtClean="0">
                <a:latin typeface="+mn-ea"/>
              </a:rPr>
              <a:t>X</a:t>
            </a:r>
            <a:r>
              <a:rPr lang="zh-CN" altLang="en-US" sz="2000" dirty="0" smtClean="0">
                <a:latin typeface="+mn-ea"/>
              </a:rPr>
              <a:t>的</a:t>
            </a:r>
            <a:r>
              <a:rPr lang="zh-CN" altLang="en-US" sz="2000" dirty="0">
                <a:latin typeface="+mn-ea"/>
              </a:rPr>
              <a:t>模型有时表现力不足，因此需要加入隐</a:t>
            </a:r>
            <a:r>
              <a:rPr lang="zh-CN" altLang="en-US" sz="2000" dirty="0" smtClean="0">
                <a:latin typeface="+mn-ea"/>
              </a:rPr>
              <a:t>变量。</a:t>
            </a:r>
            <a:r>
              <a:rPr lang="zh-CN" altLang="en-US" sz="2000" dirty="0">
                <a:latin typeface="+mn-ea"/>
              </a:rPr>
              <a:t>隐变量的好处在于，它的数量可以比观察值多，取值范围可以比观察值更广，能够更好的表达有限的观察值背后的复杂分布</a:t>
            </a:r>
            <a:r>
              <a:rPr lang="zh-CN" altLang="en-US" sz="2000" dirty="0" smtClean="0">
                <a:latin typeface="+mn-ea"/>
              </a:rPr>
              <a:t>。这就是隐马尔科夫模型（</a:t>
            </a:r>
            <a:r>
              <a:rPr lang="en-US" altLang="zh-CN" sz="2000" dirty="0" smtClean="0">
                <a:latin typeface="+mn-ea"/>
              </a:rPr>
              <a:t>HMM</a:t>
            </a:r>
            <a:r>
              <a:rPr lang="zh-CN" altLang="en-US" sz="2000" dirty="0" smtClean="0">
                <a:latin typeface="+mn-ea"/>
              </a:rPr>
              <a:t>）。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671061" y="5937434"/>
            <a:ext cx="94110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隐马尔科夫模型实际上建模的是观察</a:t>
            </a:r>
            <a:r>
              <a:rPr lang="zh-CN" altLang="en-US" sz="2000" dirty="0" smtClean="0"/>
              <a:t>值</a:t>
            </a:r>
            <a:r>
              <a:rPr lang="en-US" altLang="zh-CN" sz="2000" dirty="0" smtClean="0"/>
              <a:t>x</a:t>
            </a:r>
            <a:r>
              <a:rPr lang="zh-CN" altLang="en-US" sz="2000" dirty="0"/>
              <a:t>，隐变量</a:t>
            </a:r>
            <a:r>
              <a:rPr lang="en-US" altLang="zh-CN" sz="2000" dirty="0" smtClean="0"/>
              <a:t>h</a:t>
            </a:r>
            <a:r>
              <a:rPr lang="zh-CN" altLang="en-US" sz="2000" dirty="0" smtClean="0"/>
              <a:t>和模型参数</a:t>
            </a:r>
            <a:r>
              <a:rPr lang="en-US" altLang="zh-CN" sz="2000" dirty="0" smtClean="0"/>
              <a:t>θ</a:t>
            </a:r>
            <a:r>
              <a:rPr lang="zh-CN" altLang="en-US" sz="2000" dirty="0"/>
              <a:t>的联合分布。 </a:t>
            </a:r>
          </a:p>
          <a:p>
            <a:endParaRPr lang="en-US" altLang="zh-CN" sz="2000" dirty="0" smtClean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34" y="2856014"/>
            <a:ext cx="6666667" cy="85714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1448" y="3654648"/>
            <a:ext cx="5495238" cy="1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7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875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itchFamily="34" charset="-122"/>
              </a:rPr>
              <a:t>递归神经网络模型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95323" y="926774"/>
            <a:ext cx="2031325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递归神经网络</a:t>
            </a:r>
            <a:endParaRPr lang="en-US" altLang="zh-CN" sz="2400" b="1" dirty="0" smtClean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152" y="1736392"/>
            <a:ext cx="6073067" cy="311602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595905" y="4852416"/>
            <a:ext cx="941108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吸收了</a:t>
            </a:r>
            <a:r>
              <a:rPr lang="en-US" altLang="zh-CN" sz="2000" dirty="0" smtClean="0"/>
              <a:t>HMM</a:t>
            </a:r>
            <a:r>
              <a:rPr lang="zh-CN" altLang="en-US" sz="2000" dirty="0" smtClean="0"/>
              <a:t>模型的有限序列关联</a:t>
            </a:r>
            <a:r>
              <a:rPr lang="zh-CN" altLang="en-US" sz="2000" dirty="0"/>
              <a:t>的思想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2000" dirty="0"/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神经网络的隐藏层结构</a:t>
            </a:r>
            <a:r>
              <a:rPr lang="zh-CN" altLang="en-US" sz="2000" dirty="0" smtClean="0">
                <a:latin typeface="+mn-ea"/>
              </a:rPr>
              <a:t>能够</a:t>
            </a:r>
            <a:r>
              <a:rPr lang="zh-CN" altLang="en-US" sz="2000" dirty="0">
                <a:latin typeface="+mn-ea"/>
              </a:rPr>
              <a:t>更好的表达有限的观察值背后的复杂分布。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85243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875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itchFamily="34" charset="-122"/>
              </a:rPr>
              <a:t>递归神经网络模型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95323" y="926774"/>
            <a:ext cx="1415772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时序扩展</a:t>
            </a:r>
            <a:endParaRPr lang="en-US" altLang="zh-CN" sz="2400" b="1" dirty="0" smtClean="0">
              <a:solidFill>
                <a:schemeClr val="bg1"/>
              </a:solidFill>
            </a:endParaRPr>
          </a:p>
        </p:txBody>
      </p:sp>
      <p:pic>
        <p:nvPicPr>
          <p:cNvPr id="1026" name="Picture 2" descr="http://rayz0620.github.io/img/rnn1/rn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467" y="1901952"/>
            <a:ext cx="8727011" cy="2425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521" y="4657587"/>
            <a:ext cx="2952381" cy="790476"/>
          </a:xfrm>
          <a:prstGeom prst="rect">
            <a:avLst/>
          </a:prstGeom>
        </p:spPr>
      </p:pic>
      <p:cxnSp>
        <p:nvCxnSpPr>
          <p:cNvPr id="10" name="直接箭头连接符 9"/>
          <p:cNvCxnSpPr>
            <a:stCxn id="1026" idx="0"/>
          </p:cNvCxnSpPr>
          <p:nvPr/>
        </p:nvCxnSpPr>
        <p:spPr>
          <a:xfrm flipH="1" flipV="1">
            <a:off x="6972972" y="1236039"/>
            <a:ext cx="1" cy="6659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 flipV="1">
            <a:off x="8356764" y="1229943"/>
            <a:ext cx="1" cy="6659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 flipV="1">
            <a:off x="9850284" y="1260423"/>
            <a:ext cx="1" cy="6659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5925312" y="2511552"/>
            <a:ext cx="475488" cy="1219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7467600" y="2517648"/>
            <a:ext cx="475488" cy="1219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8851392" y="2535936"/>
            <a:ext cx="475488" cy="1219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10332720" y="2554224"/>
            <a:ext cx="475488" cy="1219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7156704" y="3103107"/>
            <a:ext cx="0" cy="469149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V="1">
            <a:off x="8601456" y="3109203"/>
            <a:ext cx="0" cy="469149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10082784" y="3103107"/>
            <a:ext cx="0" cy="469149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875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itchFamily="34" charset="-122"/>
              </a:rPr>
              <a:t>递归神经网络模型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95323" y="926774"/>
            <a:ext cx="1415772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时序扩展</a:t>
            </a:r>
            <a:endParaRPr lang="en-US" altLang="zh-CN" sz="2400" b="1" dirty="0" smtClean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095" y="926774"/>
            <a:ext cx="8521498" cy="35111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b="39655"/>
          <a:stretch/>
        </p:blipFill>
        <p:spPr>
          <a:xfrm>
            <a:off x="3121153" y="4553777"/>
            <a:ext cx="5339088" cy="1188655"/>
          </a:xfrm>
          <a:prstGeom prst="rect">
            <a:avLst/>
          </a:prstGeom>
        </p:spPr>
      </p:pic>
      <p:cxnSp>
        <p:nvCxnSpPr>
          <p:cNvPr id="21" name="直接箭头连接符 20"/>
          <p:cNvCxnSpPr/>
          <p:nvPr/>
        </p:nvCxnSpPr>
        <p:spPr>
          <a:xfrm flipH="1" flipV="1">
            <a:off x="7053424" y="1553031"/>
            <a:ext cx="1" cy="6659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 flipV="1">
            <a:off x="8301900" y="1504262"/>
            <a:ext cx="1" cy="6659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H="1" flipV="1">
            <a:off x="9692436" y="1504262"/>
            <a:ext cx="1" cy="6659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5896356" y="2767584"/>
            <a:ext cx="475488" cy="1219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7162800" y="2761488"/>
            <a:ext cx="475488" cy="1219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8422208" y="2767584"/>
            <a:ext cx="475488" cy="1219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9777984" y="2791968"/>
            <a:ext cx="475488" cy="1219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6900672" y="3346947"/>
            <a:ext cx="0" cy="469149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8199120" y="3346946"/>
            <a:ext cx="0" cy="469149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V="1">
            <a:off x="9509760" y="3346945"/>
            <a:ext cx="0" cy="469149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68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875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itchFamily="34" charset="-122"/>
              </a:rPr>
              <a:t>递归神经网络模型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95323" y="926774"/>
            <a:ext cx="1415772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激活函数</a:t>
            </a:r>
            <a:endParaRPr lang="en-US" altLang="zh-CN" sz="2400" b="1" dirty="0" smtClean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83841" y="1682496"/>
            <a:ext cx="94110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000" dirty="0" smtClean="0"/>
              <a:t>RNN</a:t>
            </a:r>
            <a:r>
              <a:rPr lang="zh-CN" altLang="en-US" sz="2000" dirty="0" smtClean="0"/>
              <a:t>常用的激活函数是</a:t>
            </a:r>
            <a:r>
              <a:rPr lang="en-US" altLang="zh-CN" sz="2000" dirty="0" err="1" smtClean="0"/>
              <a:t>tanh</a:t>
            </a:r>
            <a:r>
              <a:rPr lang="zh-CN" altLang="en-US" sz="2000" dirty="0" smtClean="0"/>
              <a:t>和</a:t>
            </a:r>
            <a:r>
              <a:rPr lang="en-US" altLang="zh-CN" sz="2000" dirty="0" smtClean="0"/>
              <a:t>sigmoid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</p:txBody>
      </p:sp>
      <p:pic>
        <p:nvPicPr>
          <p:cNvPr id="22530" name="Picture 2" descr="File:Sigmoid Func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926" y="2073264"/>
            <a:ext cx="4766545" cy="3574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File:Tanh Func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219" y="2063923"/>
            <a:ext cx="4791456" cy="359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9435" y="5686086"/>
            <a:ext cx="2238095" cy="5142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1010" y="5657515"/>
            <a:ext cx="1714286" cy="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6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875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itchFamily="34" charset="-122"/>
              </a:rPr>
              <a:t>递归神经网络模型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95323" y="926774"/>
            <a:ext cx="1584088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altLang="zh-CN" sz="2400" b="1" dirty="0" err="1" smtClean="0">
                <a:solidFill>
                  <a:schemeClr val="bg1"/>
                </a:solidFill>
              </a:rPr>
              <a:t>softmax</a:t>
            </a:r>
            <a:endParaRPr lang="en-US" altLang="zh-CN" sz="2400" b="1" dirty="0" smtClean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83841" y="1682496"/>
            <a:ext cx="94110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000" dirty="0" err="1" smtClean="0"/>
              <a:t>Softmax</a:t>
            </a:r>
            <a:r>
              <a:rPr lang="zh-CN" altLang="en-US" sz="2000" dirty="0" smtClean="0"/>
              <a:t>函数是</a:t>
            </a:r>
            <a:r>
              <a:rPr lang="en-US" altLang="zh-CN" sz="2000" dirty="0" smtClean="0"/>
              <a:t>sigmoid</a:t>
            </a:r>
            <a:r>
              <a:rPr lang="zh-CN" altLang="en-US" sz="2000" dirty="0" smtClean="0"/>
              <a:t>函数的一个变种，通常我们将其用在多分类任务的输出层，将输入转化成标签的概率。</a:t>
            </a:r>
            <a:endParaRPr lang="en-US" altLang="zh-CN" sz="2000" dirty="0" smtClean="0"/>
          </a:p>
        </p:txBody>
      </p:sp>
      <p:pic>
        <p:nvPicPr>
          <p:cNvPr id="24578" name="Picture 2" descr="http://ufldl.stanford.edu/wiki/images/math/a/1/b/a1b0d7b40fe624cd8a24354792223a9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658" y="2852929"/>
            <a:ext cx="7087452" cy="173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1584960" y="5337786"/>
            <a:ext cx="8790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solidFill>
                  <a:srgbClr val="000000"/>
                </a:solidFill>
                <a:latin typeface="Comic Sans MS" panose="030F0702030302020204" pitchFamily="66" charset="0"/>
              </a:rPr>
              <a:t>本质就是将一</a:t>
            </a:r>
            <a:r>
              <a:rPr lang="zh-CN" altLang="zh-CN" dirty="0" smtClean="0">
                <a:solidFill>
                  <a:srgbClr val="000000"/>
                </a:solidFill>
                <a:latin typeface="Comic Sans MS" panose="030F0702030302020204" pitchFamily="66" charset="0"/>
              </a:rPr>
              <a:t>个K</a:t>
            </a:r>
            <a:r>
              <a:rPr lang="zh-CN" altLang="zh-CN" dirty="0">
                <a:solidFill>
                  <a:srgbClr val="000000"/>
                </a:solidFill>
                <a:latin typeface="Comic Sans MS" panose="030F0702030302020204" pitchFamily="66" charset="0"/>
              </a:rPr>
              <a:t>维的任意实数向量压缩（映射）成另一</a:t>
            </a:r>
            <a:r>
              <a:rPr lang="zh-CN" altLang="zh-CN" dirty="0" smtClean="0">
                <a:solidFill>
                  <a:srgbClr val="000000"/>
                </a:solidFill>
                <a:latin typeface="Comic Sans MS" panose="030F0702030302020204" pitchFamily="66" charset="0"/>
              </a:rPr>
              <a:t>个K</a:t>
            </a:r>
            <a:r>
              <a:rPr lang="zh-CN" altLang="zh-CN" dirty="0">
                <a:solidFill>
                  <a:srgbClr val="000000"/>
                </a:solidFill>
                <a:latin typeface="Comic Sans MS" panose="030F0702030302020204" pitchFamily="66" charset="0"/>
              </a:rPr>
              <a:t>维的实数向量，其中向量中的每个元素取值都介于（0，1）之间。</a:t>
            </a:r>
            <a:r>
              <a:rPr lang="zh-CN" altLang="zh-CN" sz="1100" dirty="0"/>
              <a:t> </a:t>
            </a:r>
            <a:endParaRPr lang="zh-CN" altLang="zh-CN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14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875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itchFamily="34" charset="-122"/>
              </a:rPr>
              <a:t>递归神经网络模型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19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95323" y="926774"/>
            <a:ext cx="2751074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简单递归网络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SRN</a:t>
            </a:r>
          </a:p>
        </p:txBody>
      </p:sp>
      <p:pic>
        <p:nvPicPr>
          <p:cNvPr id="2050" name="Picture 2" descr="http://dl2.iteye.com/upload/attachment/0116/0372/12db80ee-d0fe-3b44-b7ff-7849563e5b2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01" y="1504328"/>
            <a:ext cx="10588139" cy="37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箭头 1"/>
          <p:cNvSpPr/>
          <p:nvPr/>
        </p:nvSpPr>
        <p:spPr>
          <a:xfrm>
            <a:off x="1741549" y="2950576"/>
            <a:ext cx="666170" cy="25099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右箭头 18"/>
          <p:cNvSpPr/>
          <p:nvPr/>
        </p:nvSpPr>
        <p:spPr>
          <a:xfrm rot="16200000">
            <a:off x="3290555" y="2407733"/>
            <a:ext cx="560749" cy="2739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右箭头 30"/>
          <p:cNvSpPr/>
          <p:nvPr/>
        </p:nvSpPr>
        <p:spPr>
          <a:xfrm rot="16200000">
            <a:off x="3302995" y="3921231"/>
            <a:ext cx="560749" cy="273945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>
            <a:off x="4687824" y="2950575"/>
            <a:ext cx="666170" cy="25099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右箭头 32"/>
          <p:cNvSpPr/>
          <p:nvPr/>
        </p:nvSpPr>
        <p:spPr>
          <a:xfrm>
            <a:off x="7425762" y="2950574"/>
            <a:ext cx="666170" cy="25099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右箭头 33"/>
          <p:cNvSpPr/>
          <p:nvPr/>
        </p:nvSpPr>
        <p:spPr>
          <a:xfrm>
            <a:off x="10225293" y="2950574"/>
            <a:ext cx="666170" cy="25099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右箭头 36"/>
          <p:cNvSpPr/>
          <p:nvPr/>
        </p:nvSpPr>
        <p:spPr>
          <a:xfrm rot="16200000">
            <a:off x="6153270" y="3921230"/>
            <a:ext cx="560749" cy="273945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右箭头 37"/>
          <p:cNvSpPr/>
          <p:nvPr/>
        </p:nvSpPr>
        <p:spPr>
          <a:xfrm rot="16200000">
            <a:off x="8980943" y="3921230"/>
            <a:ext cx="560749" cy="273945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右箭头 40"/>
          <p:cNvSpPr/>
          <p:nvPr/>
        </p:nvSpPr>
        <p:spPr>
          <a:xfrm rot="16200000">
            <a:off x="6090555" y="2407732"/>
            <a:ext cx="560749" cy="2739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右箭头 41"/>
          <p:cNvSpPr/>
          <p:nvPr/>
        </p:nvSpPr>
        <p:spPr>
          <a:xfrm rot="16200000">
            <a:off x="8980943" y="2407731"/>
            <a:ext cx="560749" cy="2739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910457" y="5407217"/>
            <a:ext cx="41814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000000"/>
                </a:solidFill>
                <a:latin typeface="Verdana" panose="020B0604030504040204" pitchFamily="34" charset="0"/>
              </a:rPr>
              <a:t>神经元之间的</a:t>
            </a:r>
            <a:r>
              <a:rPr lang="zh-CN" altLang="en-US" b="1" dirty="0" smtClean="0">
                <a:solidFill>
                  <a:srgbClr val="000000"/>
                </a:solidFill>
                <a:latin typeface="Verdana" panose="020B0604030504040204" pitchFamily="34" charset="0"/>
              </a:rPr>
              <a:t>连接权重</a:t>
            </a:r>
            <a:r>
              <a:rPr lang="zh-CN" altLang="en-US" dirty="0" smtClean="0">
                <a:solidFill>
                  <a:srgbClr val="000000"/>
                </a:solidFill>
                <a:latin typeface="Verdana" panose="020B0604030504040204" pitchFamily="34" charset="0"/>
              </a:rPr>
              <a:t>在时域上</a:t>
            </a:r>
            <a:r>
              <a:rPr lang="zh-CN" altLang="en-US" b="1" dirty="0" smtClean="0">
                <a:solidFill>
                  <a:srgbClr val="000000"/>
                </a:solidFill>
                <a:latin typeface="Verdana" panose="020B0604030504040204" pitchFamily="34" charset="0"/>
              </a:rPr>
              <a:t>不变</a:t>
            </a:r>
            <a:r>
              <a:rPr lang="zh-CN" altLang="en-US" dirty="0" smtClean="0">
                <a:solidFill>
                  <a:srgbClr val="000000"/>
                </a:solidFill>
                <a:latin typeface="Verdana" panose="020B0604030504040204" pitchFamily="34" charset="0"/>
              </a:rPr>
              <a:t>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10091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  <p:bldP spid="19" grpId="0" animBg="1"/>
      <p:bldP spid="31" grpId="0" animBg="1"/>
      <p:bldP spid="32" grpId="0" animBg="1"/>
      <p:bldP spid="33" grpId="0" animBg="1"/>
      <p:bldP spid="34" grpId="0" animBg="1"/>
      <p:bldP spid="37" grpId="0" animBg="1"/>
      <p:bldP spid="38" grpId="0" animBg="1"/>
      <p:bldP spid="41" grpId="0" animBg="1"/>
      <p:bldP spid="42" grpId="0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177143" y="1259175"/>
            <a:ext cx="7837714" cy="43396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b="1" dirty="0" smtClean="0">
                <a:solidFill>
                  <a:schemeClr val="tx1">
                    <a:lumMod val="50000"/>
                    <a:lumOff val="50000"/>
                    <a:alpha val="23000"/>
                  </a:schemeClr>
                </a:solidFill>
                <a:latin typeface="微软雅黑" pitchFamily="34" charset="-122"/>
                <a:ea typeface="微软雅黑" pitchFamily="34" charset="-122"/>
              </a:rPr>
              <a:t>PART</a:t>
            </a:r>
          </a:p>
          <a:p>
            <a:pPr algn="ctr"/>
            <a:r>
              <a:rPr lang="en-US" altLang="zh-CN" sz="13800" b="1" dirty="0" smtClean="0">
                <a:solidFill>
                  <a:schemeClr val="tx1">
                    <a:lumMod val="50000"/>
                    <a:lumOff val="50000"/>
                    <a:alpha val="23000"/>
                  </a:schemeClr>
                </a:solidFill>
                <a:latin typeface="微软雅黑" pitchFamily="34" charset="-122"/>
                <a:ea typeface="微软雅黑" pitchFamily="34" charset="-122"/>
              </a:rPr>
              <a:t>ONE</a:t>
            </a:r>
          </a:p>
        </p:txBody>
      </p:sp>
      <p:sp>
        <p:nvSpPr>
          <p:cNvPr id="50" name="矩形 49"/>
          <p:cNvSpPr/>
          <p:nvPr/>
        </p:nvSpPr>
        <p:spPr>
          <a:xfrm>
            <a:off x="-1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975725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3846684" y="2434246"/>
            <a:ext cx="449863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accent1"/>
                </a:solidFill>
                <a:latin typeface="微软雅黑" pitchFamily="34" charset="-122"/>
              </a:rPr>
              <a:t>递归神经网络简介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875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itchFamily="34" charset="-122"/>
              </a:rPr>
              <a:t>递归神经网络模型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20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95323" y="926774"/>
            <a:ext cx="2515432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</a:rPr>
              <a:t>Cost-function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104" y="926774"/>
            <a:ext cx="6878025" cy="468514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142" y="3074470"/>
            <a:ext cx="4112162" cy="93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0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875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itchFamily="34" charset="-122"/>
              </a:rPr>
              <a:t>递归神经网络模型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95323" y="926774"/>
            <a:ext cx="3834704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随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时间反向传播算法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BPTT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794" y="926774"/>
            <a:ext cx="6878025" cy="468514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94137" y="1731151"/>
            <a:ext cx="3676587" cy="1980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b="1" dirty="0" smtClean="0">
                <a:latin typeface="+mn-ea"/>
              </a:rPr>
              <a:t>BP</a:t>
            </a:r>
            <a:r>
              <a:rPr lang="zh-CN" altLang="en-US" sz="2000" b="1" dirty="0" smtClean="0">
                <a:latin typeface="+mn-ea"/>
              </a:rPr>
              <a:t>回顾</a:t>
            </a:r>
            <a:r>
              <a:rPr lang="zh-CN" altLang="en-US" sz="2000" dirty="0" smtClean="0">
                <a:latin typeface="+mn-ea"/>
              </a:rPr>
              <a:t>：定义损失函数</a:t>
            </a:r>
            <a:r>
              <a:rPr lang="en-US" altLang="zh-CN" sz="2000" dirty="0" smtClean="0">
                <a:latin typeface="+mn-ea"/>
              </a:rPr>
              <a:t>L</a:t>
            </a:r>
            <a:r>
              <a:rPr lang="zh-CN" altLang="en-US" sz="2000" dirty="0" smtClean="0">
                <a:latin typeface="+mn-ea"/>
              </a:rPr>
              <a:t>来表示</a:t>
            </a:r>
            <a:r>
              <a:rPr lang="zh-CN" altLang="en-US" sz="2000" dirty="0">
                <a:latin typeface="+mn-ea"/>
              </a:rPr>
              <a:t>输出</a:t>
            </a:r>
            <a:r>
              <a:rPr lang="en-US" altLang="zh-CN" sz="2000" b="1" dirty="0" smtClean="0">
                <a:latin typeface="+mn-ea"/>
              </a:rPr>
              <a:t>z</a:t>
            </a:r>
            <a:r>
              <a:rPr lang="zh-CN" altLang="en-US" sz="2000" dirty="0" smtClean="0">
                <a:latin typeface="+mn-ea"/>
              </a:rPr>
              <a:t>和真实标签</a:t>
            </a:r>
            <a:r>
              <a:rPr lang="en-US" altLang="zh-CN" sz="2000" b="1" dirty="0" smtClean="0">
                <a:latin typeface="+mn-ea"/>
              </a:rPr>
              <a:t>y</a:t>
            </a:r>
            <a:r>
              <a:rPr lang="zh-CN" altLang="en-US" sz="2000" dirty="0" smtClean="0">
                <a:latin typeface="+mn-ea"/>
              </a:rPr>
              <a:t>的误差，通过链式法则自顶向下求得</a:t>
            </a:r>
            <a:r>
              <a:rPr lang="en-US" altLang="zh-CN" sz="2000" dirty="0" smtClean="0">
                <a:latin typeface="+mn-ea"/>
              </a:rPr>
              <a:t>L</a:t>
            </a:r>
            <a:r>
              <a:rPr lang="zh-CN" altLang="en-US" sz="2000" dirty="0">
                <a:latin typeface="+mn-ea"/>
              </a:rPr>
              <a:t>对</a:t>
            </a:r>
            <a:r>
              <a:rPr lang="zh-CN" altLang="en-US" sz="2000" dirty="0" smtClean="0">
                <a:latin typeface="+mn-ea"/>
              </a:rPr>
              <a:t>权重</a:t>
            </a:r>
            <a:r>
              <a:rPr lang="en-US" altLang="zh-CN" sz="2000" b="1" dirty="0" smtClean="0">
                <a:latin typeface="+mn-ea"/>
              </a:rPr>
              <a:t>W</a:t>
            </a:r>
            <a:r>
              <a:rPr lang="zh-CN" altLang="en-US" sz="2000" dirty="0" smtClean="0">
                <a:latin typeface="+mn-ea"/>
              </a:rPr>
              <a:t>的偏导。沿梯度的反方向更新</a:t>
            </a:r>
            <a:r>
              <a:rPr lang="en-US" altLang="zh-CN" sz="2000" b="1" dirty="0" smtClean="0">
                <a:latin typeface="+mn-ea"/>
              </a:rPr>
              <a:t>W</a:t>
            </a:r>
            <a:r>
              <a:rPr lang="zh-CN" altLang="en-US" sz="2000" dirty="0" smtClean="0">
                <a:latin typeface="+mn-ea"/>
              </a:rPr>
              <a:t>的值，直到</a:t>
            </a:r>
            <a:r>
              <a:rPr lang="en-US" altLang="zh-CN" sz="2000" dirty="0" smtClean="0">
                <a:latin typeface="+mn-ea"/>
              </a:rPr>
              <a:t>L</a:t>
            </a:r>
            <a:r>
              <a:rPr lang="zh-CN" altLang="en-US" sz="2000" dirty="0" smtClean="0">
                <a:latin typeface="+mn-ea"/>
              </a:rPr>
              <a:t>收敛</a:t>
            </a:r>
            <a:r>
              <a:rPr lang="zh-CN" altLang="en-US" sz="2000" dirty="0" smtClean="0">
                <a:latin typeface="+mn-ea"/>
              </a:rPr>
              <a:t>。</a:t>
            </a:r>
            <a:endParaRPr lang="en-US" altLang="zh-CN" sz="2000" dirty="0" smtClean="0">
              <a:latin typeface="+mn-ea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8735310" y="1235116"/>
            <a:ext cx="637127" cy="2858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9930384" y="1443501"/>
            <a:ext cx="6096" cy="3776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10256234" y="1235116"/>
            <a:ext cx="716566" cy="3010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8241792" y="1821168"/>
            <a:ext cx="0" cy="101956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9372437" y="1821168"/>
            <a:ext cx="0" cy="101956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10614517" y="1821168"/>
            <a:ext cx="0" cy="101956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460" y="5744412"/>
            <a:ext cx="1428571" cy="69523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6254" y="5677746"/>
            <a:ext cx="3495238" cy="82857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94137" y="4474520"/>
            <a:ext cx="367646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+mn-ea"/>
              </a:rPr>
              <a:t>1990</a:t>
            </a:r>
            <a:r>
              <a:rPr lang="zh-CN" altLang="en-US" sz="2000" dirty="0">
                <a:latin typeface="+mn-ea"/>
              </a:rPr>
              <a:t>年</a:t>
            </a:r>
            <a:r>
              <a:rPr lang="en-US" altLang="zh-CN" sz="2000" dirty="0">
                <a:latin typeface="+mn-ea"/>
              </a:rPr>
              <a:t>P. </a:t>
            </a:r>
            <a:r>
              <a:rPr lang="en-US" altLang="zh-CN" sz="2000" dirty="0" err="1">
                <a:latin typeface="+mn-ea"/>
              </a:rPr>
              <a:t>Werbos</a:t>
            </a:r>
            <a:r>
              <a:rPr lang="zh-CN" altLang="en-US" sz="2000" dirty="0">
                <a:latin typeface="+mn-ea"/>
              </a:rPr>
              <a:t>提出了</a:t>
            </a:r>
            <a:r>
              <a:rPr lang="en-US" altLang="zh-CN" sz="2000" dirty="0">
                <a:latin typeface="+mn-ea"/>
              </a:rPr>
              <a:t>Back Propagation Through Time (BPTT</a:t>
            </a:r>
            <a:r>
              <a:rPr lang="en-US" altLang="zh-CN" sz="2000" dirty="0" smtClean="0">
                <a:latin typeface="+mn-ea"/>
              </a:rPr>
              <a:t>)</a:t>
            </a:r>
            <a:r>
              <a:rPr lang="zh-CN" altLang="en-US" sz="2000" dirty="0" smtClean="0">
                <a:latin typeface="+mn-ea"/>
              </a:rPr>
              <a:t>，这个</a:t>
            </a:r>
            <a:r>
              <a:rPr lang="zh-CN" altLang="en-US" sz="2000" dirty="0">
                <a:latin typeface="+mn-ea"/>
              </a:rPr>
              <a:t>算法的本质其实</a:t>
            </a:r>
            <a:r>
              <a:rPr lang="zh-CN" altLang="en-US" sz="2000" dirty="0" smtClean="0">
                <a:latin typeface="+mn-ea"/>
              </a:rPr>
              <a:t>和</a:t>
            </a:r>
            <a:r>
              <a:rPr lang="en-US" altLang="zh-CN" sz="2000" dirty="0">
                <a:latin typeface="+mn-ea"/>
              </a:rPr>
              <a:t>BP</a:t>
            </a:r>
            <a:r>
              <a:rPr lang="zh-CN" altLang="en-US" sz="2000" dirty="0" smtClean="0">
                <a:latin typeface="+mn-ea"/>
              </a:rPr>
              <a:t>很</a:t>
            </a:r>
            <a:r>
              <a:rPr lang="zh-CN" altLang="en-US" sz="2000" dirty="0">
                <a:latin typeface="+mn-ea"/>
              </a:rPr>
              <a:t>像，就是加上了关于时间的演化。</a:t>
            </a:r>
          </a:p>
        </p:txBody>
      </p:sp>
    </p:spTree>
    <p:extLst>
      <p:ext uri="{BB962C8B-B14F-4D97-AF65-F5344CB8AC3E}">
        <p14:creationId xmlns:p14="http://schemas.microsoft.com/office/powerpoint/2010/main" val="188073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875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itchFamily="34" charset="-122"/>
              </a:rPr>
              <a:t>递归神经网络模型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22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95323" y="926774"/>
            <a:ext cx="3834704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随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时间反向传播算法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BPTT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794" y="926774"/>
            <a:ext cx="6878025" cy="468514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53440" y="3030821"/>
            <a:ext cx="3676587" cy="441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>
                <a:latin typeface="+mn-ea"/>
              </a:rPr>
              <a:t>由</a:t>
            </a:r>
            <a:r>
              <a:rPr lang="zh-CN" altLang="en-US" sz="2000" dirty="0" smtClean="0">
                <a:latin typeface="+mn-ea"/>
              </a:rPr>
              <a:t>上可知：</a:t>
            </a:r>
            <a:endParaRPr lang="en-US" altLang="zh-CN" sz="2000" dirty="0" smtClean="0">
              <a:latin typeface="+mn-ea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8735310" y="1235116"/>
            <a:ext cx="637127" cy="2858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9930384" y="1443501"/>
            <a:ext cx="6096" cy="3776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10256234" y="1235116"/>
            <a:ext cx="716566" cy="3010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8241792" y="1821168"/>
            <a:ext cx="0" cy="101956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9372437" y="1821168"/>
            <a:ext cx="0" cy="101956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10614517" y="1821168"/>
            <a:ext cx="0" cy="101956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4"/>
          <a:srcRect b="39655"/>
          <a:stretch/>
        </p:blipFill>
        <p:spPr>
          <a:xfrm>
            <a:off x="420283" y="1648462"/>
            <a:ext cx="4657582" cy="10369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122" y="3472737"/>
            <a:ext cx="3561905" cy="9619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421" y="4732261"/>
            <a:ext cx="3647619" cy="7238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421" y="5753690"/>
            <a:ext cx="4571429" cy="733333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>
          <a:xfrm>
            <a:off x="2121408" y="5636279"/>
            <a:ext cx="1828800" cy="976077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/>
          <p:cNvCxnSpPr/>
          <p:nvPr/>
        </p:nvCxnSpPr>
        <p:spPr>
          <a:xfrm>
            <a:off x="9989323" y="1481796"/>
            <a:ext cx="425924" cy="197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H="1">
            <a:off x="10440843" y="1679401"/>
            <a:ext cx="0" cy="2274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H="1">
            <a:off x="10031589" y="4099993"/>
            <a:ext cx="4492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>
            <a:off x="9220038" y="1726125"/>
            <a:ext cx="0" cy="1209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>
            <a:off x="9220038" y="3148201"/>
            <a:ext cx="0" cy="836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850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875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itchFamily="34" charset="-122"/>
              </a:rPr>
              <a:t>递归神经网络模型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23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95323" y="926774"/>
            <a:ext cx="3834704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随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时间反向传播算法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BPTT</a:t>
            </a:r>
          </a:p>
        </p:txBody>
      </p:sp>
      <p:sp>
        <p:nvSpPr>
          <p:cNvPr id="3" name="矩形 2"/>
          <p:cNvSpPr/>
          <p:nvPr/>
        </p:nvSpPr>
        <p:spPr>
          <a:xfrm>
            <a:off x="7266432" y="169058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参数意义</a:t>
            </a:r>
            <a:r>
              <a:rPr lang="en-US" altLang="zh-CN" dirty="0" smtClean="0">
                <a:solidFill>
                  <a:srgbClr val="333333"/>
                </a:solidFill>
                <a:latin typeface="Arial" panose="020B0604020202020204" pitchFamily="34" charset="0"/>
              </a:rPr>
              <a:t>: </a:t>
            </a:r>
          </a:p>
          <a:p>
            <a:r>
              <a:rPr lang="en-US" altLang="zh-CN" dirty="0" err="1" smtClean="0">
                <a:solidFill>
                  <a:srgbClr val="333333"/>
                </a:solidFill>
                <a:latin typeface="Arial" panose="020B0604020202020204" pitchFamily="34" charset="0"/>
              </a:rPr>
              <a:t>Whv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: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输入层到隐含层的权重参数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，</a:t>
            </a:r>
            <a:endParaRPr lang="en-US" altLang="zh-CN" dirty="0" smtClean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altLang="zh-CN" dirty="0" err="1" smtClean="0">
                <a:solidFill>
                  <a:srgbClr val="333333"/>
                </a:solidFill>
                <a:latin typeface="Arial" panose="020B0604020202020204" pitchFamily="34" charset="0"/>
              </a:rPr>
              <a:t>Whh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: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隐含层到隐含层的权重参数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，</a:t>
            </a:r>
            <a:endParaRPr lang="en-US" altLang="zh-CN" dirty="0" smtClean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altLang="zh-CN" dirty="0" err="1" smtClean="0">
                <a:solidFill>
                  <a:srgbClr val="333333"/>
                </a:solidFill>
                <a:latin typeface="Arial" panose="020B0604020202020204" pitchFamily="34" charset="0"/>
              </a:rPr>
              <a:t>Woh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：隐含层到输出层的权重参数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，</a:t>
            </a:r>
            <a:endParaRPr lang="en-US" altLang="zh-CN" dirty="0" smtClean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altLang="zh-CN" dirty="0" err="1" smtClean="0">
                <a:solidFill>
                  <a:srgbClr val="333333"/>
                </a:solidFill>
                <a:latin typeface="Arial" panose="020B0604020202020204" pitchFamily="34" charset="0"/>
              </a:rPr>
              <a:t>bh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: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隐含层的偏移量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,</a:t>
            </a:r>
            <a:r>
              <a:rPr lang="en-US" altLang="zh-CN" dirty="0" err="1">
                <a:solidFill>
                  <a:srgbClr val="333333"/>
                </a:solidFill>
                <a:latin typeface="Arial" panose="020B0604020202020204" pitchFamily="34" charset="0"/>
              </a:rPr>
              <a:t>bo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输出层的偏移量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，</a:t>
            </a:r>
            <a:endParaRPr lang="en-US" altLang="zh-CN" dirty="0" smtClean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altLang="zh-CN" dirty="0" smtClean="0">
                <a:solidFill>
                  <a:srgbClr val="333333"/>
                </a:solidFill>
                <a:latin typeface="Arial" panose="020B0604020202020204" pitchFamily="34" charset="0"/>
              </a:rPr>
              <a:t>h0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: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起始状态的隐含层的输出，一般初始为</a:t>
            </a:r>
            <a:r>
              <a:rPr lang="en-US" altLang="zh-CN" dirty="0" smtClean="0">
                <a:solidFill>
                  <a:srgbClr val="333333"/>
                </a:solidFill>
                <a:latin typeface="Arial" panose="020B0604020202020204" pitchFamily="34" charset="0"/>
              </a:rPr>
              <a:t>0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。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  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292" name="Picture 4" descr="http://dl2.iteye.com/upload/attachment/0116/0376/d63418b7-1dd7-3e31-8b72-3043707c76d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3" y="1690589"/>
            <a:ext cx="6234898" cy="397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03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875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itchFamily="34" charset="-122"/>
              </a:rPr>
              <a:t>递归神经网络模型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24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95323" y="926774"/>
            <a:ext cx="3834704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随时间反向传播算法</a:t>
            </a:r>
            <a:r>
              <a:rPr lang="en-US" altLang="zh-CN" sz="2400" b="1" dirty="0">
                <a:solidFill>
                  <a:schemeClr val="bg1"/>
                </a:solidFill>
              </a:rPr>
              <a:t>BPTT</a:t>
            </a:r>
          </a:p>
        </p:txBody>
      </p:sp>
      <p:sp>
        <p:nvSpPr>
          <p:cNvPr id="3" name="矩形 2"/>
          <p:cNvSpPr/>
          <p:nvPr/>
        </p:nvSpPr>
        <p:spPr>
          <a:xfrm>
            <a:off x="816864" y="1690589"/>
            <a:ext cx="87172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当序列长度足够长的时候，</a:t>
            </a:r>
            <a:r>
              <a:rPr lang="en-US" altLang="zh-CN" dirty="0" smtClean="0">
                <a:solidFill>
                  <a:srgbClr val="333333"/>
                </a:solidFill>
                <a:latin typeface="Arial" panose="020B0604020202020204" pitchFamily="34" charset="0"/>
              </a:rPr>
              <a:t>RNN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也可以看作是一种深度神经网络。</a:t>
            </a:r>
            <a:endParaRPr lang="en-US" altLang="zh-CN" dirty="0" smtClean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endParaRPr lang="en-US" altLang="zh-CN" dirty="0" smtClean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面临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的问题：</a:t>
            </a:r>
            <a:endParaRPr lang="en-US" altLang="zh-CN" dirty="0" smtClean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endParaRPr lang="en-US" altLang="zh-CN" dirty="0" smtClean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梯度消失问题</a:t>
            </a:r>
            <a:endParaRPr lang="en-US" altLang="zh-CN" dirty="0" smtClean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梯度爆炸问题</a:t>
            </a:r>
            <a:endParaRPr lang="en-US" altLang="zh-CN" dirty="0" smtClean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 smtClean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16864" y="3998913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解决方案：</a:t>
            </a:r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选择其他的激活函数。例如</a:t>
            </a:r>
            <a:r>
              <a:rPr lang="en-US" altLang="zh-CN" dirty="0" err="1" smtClean="0">
                <a:solidFill>
                  <a:srgbClr val="333333"/>
                </a:solidFill>
                <a:latin typeface="Arial" panose="020B0604020202020204" pitchFamily="34" charset="0"/>
              </a:rPr>
              <a:t>ReLU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。</a:t>
            </a:r>
            <a:endParaRPr lang="en-US" altLang="zh-CN" dirty="0" smtClean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引入改进网络结构的机制，例如</a:t>
            </a:r>
            <a:r>
              <a:rPr lang="en-US" altLang="zh-CN" dirty="0" smtClean="0">
                <a:solidFill>
                  <a:srgbClr val="333333"/>
                </a:solidFill>
                <a:latin typeface="Arial" panose="020B0604020202020204" pitchFamily="34" charset="0"/>
              </a:rPr>
              <a:t>LSTM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，</a:t>
            </a:r>
            <a:r>
              <a:rPr lang="en-US" altLang="zh-CN" dirty="0" smtClean="0">
                <a:solidFill>
                  <a:srgbClr val="333333"/>
                </a:solidFill>
                <a:latin typeface="Arial" panose="020B0604020202020204" pitchFamily="34" charset="0"/>
              </a:rPr>
              <a:t>GRU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。</a:t>
            </a:r>
            <a:endParaRPr lang="en-US" altLang="zh-CN" dirty="0" smtClean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endParaRPr lang="en-US" altLang="zh-CN" dirty="0" smtClean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75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177143" y="1259175"/>
            <a:ext cx="7837714" cy="43396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3800" b="1">
                <a:solidFill>
                  <a:schemeClr val="tx1">
                    <a:lumMod val="50000"/>
                    <a:lumOff val="50000"/>
                    <a:alpha val="23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PART</a:t>
            </a:r>
          </a:p>
          <a:p>
            <a:r>
              <a:rPr lang="en-US" altLang="zh-CN" dirty="0"/>
              <a:t>THREE</a:t>
            </a:r>
          </a:p>
        </p:txBody>
      </p:sp>
      <p:sp>
        <p:nvSpPr>
          <p:cNvPr id="50" name="矩形 49"/>
          <p:cNvSpPr/>
          <p:nvPr/>
        </p:nvSpPr>
        <p:spPr>
          <a:xfrm>
            <a:off x="-1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975725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2942340" y="2078895"/>
            <a:ext cx="6307320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chemeClr val="accent1"/>
                </a:solidFill>
                <a:latin typeface="微软雅黑" pitchFamily="34" charset="-122"/>
              </a:rPr>
              <a:t>RNNs</a:t>
            </a:r>
            <a:r>
              <a:rPr lang="zh-CN" altLang="en-US" sz="7200" b="1" dirty="0" smtClean="0">
                <a:solidFill>
                  <a:schemeClr val="accent1"/>
                </a:solidFill>
                <a:latin typeface="微软雅黑" pitchFamily="34" charset="-122"/>
              </a:rPr>
              <a:t>的扩展</a:t>
            </a:r>
            <a:endParaRPr lang="zh-CN" altLang="en-US" sz="7200" b="1" dirty="0">
              <a:solidFill>
                <a:schemeClr val="accent1"/>
              </a:solidFill>
              <a:latin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875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itchFamily="34" charset="-122"/>
              </a:rPr>
              <a:t>RNNs</a:t>
            </a:r>
            <a:r>
              <a:rPr lang="zh-CN" altLang="en-US" sz="2800" b="1" dirty="0">
                <a:latin typeface="微软雅黑" pitchFamily="34" charset="-122"/>
              </a:rPr>
              <a:t>的扩展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26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95323" y="926774"/>
            <a:ext cx="2794355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应用于情绪的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RNN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869612" y="2174072"/>
            <a:ext cx="33040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输入为一段自然语言，输出为一个情绪标签。</a:t>
            </a:r>
            <a:r>
              <a:rPr lang="en-US" altLang="zh-CN" dirty="0" smtClean="0">
                <a:solidFill>
                  <a:srgbClr val="333333"/>
                </a:solidFill>
                <a:latin typeface="Arial" panose="020B0604020202020204" pitchFamily="34" charset="0"/>
              </a:rPr>
              <a:t>      </a:t>
            </a:r>
          </a:p>
          <a:p>
            <a:r>
              <a:rPr lang="en-US" altLang="zh-CN" dirty="0" smtClean="0">
                <a:solidFill>
                  <a:srgbClr val="333333"/>
                </a:solidFill>
                <a:latin typeface="Arial" panose="020B0604020202020204" pitchFamily="34" charset="0"/>
              </a:rPr>
              <a:t>    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532" y="1388439"/>
            <a:ext cx="7457143" cy="4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0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875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itchFamily="34" charset="-122"/>
              </a:rPr>
              <a:t>RNNs</a:t>
            </a:r>
            <a:r>
              <a:rPr lang="zh-CN" altLang="en-US" sz="2800" b="1" dirty="0">
                <a:latin typeface="微软雅黑" pitchFamily="34" charset="-122"/>
              </a:rPr>
              <a:t>的扩展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27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95323" y="926774"/>
            <a:ext cx="3102131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以输出为记忆的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RNN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869612" y="2174072"/>
            <a:ext cx="330403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以上一次输出的标签作为网络的记忆，限制了表达能力，但使训练更简单。</a:t>
            </a:r>
            <a:r>
              <a:rPr lang="en-US" altLang="zh-CN" dirty="0" smtClean="0">
                <a:solidFill>
                  <a:srgbClr val="333333"/>
                </a:solidFill>
                <a:latin typeface="Arial" panose="020B0604020202020204" pitchFamily="34" charset="0"/>
              </a:rPr>
              <a:t>      </a:t>
            </a:r>
          </a:p>
          <a:p>
            <a:r>
              <a:rPr lang="en-US" altLang="zh-CN" dirty="0" smtClean="0">
                <a:solidFill>
                  <a:srgbClr val="333333"/>
                </a:solidFill>
                <a:latin typeface="Arial" panose="020B0604020202020204" pitchFamily="34" charset="0"/>
              </a:rPr>
              <a:t>    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007" y="1513737"/>
            <a:ext cx="7485714" cy="4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60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875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itchFamily="34" charset="-122"/>
              </a:rPr>
              <a:t>RNNs</a:t>
            </a:r>
            <a:r>
              <a:rPr lang="zh-CN" altLang="en-US" sz="2800" b="1" dirty="0">
                <a:latin typeface="微软雅黑" pitchFamily="34" charset="-122"/>
              </a:rPr>
              <a:t>的扩展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28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95323" y="926774"/>
            <a:ext cx="3409908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应用于序列生成的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RNN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869612" y="2174072"/>
            <a:ext cx="330403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在训练阶段，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观察序列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的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每个</a:t>
            </a:r>
            <a:r>
              <a:rPr lang="en-US" altLang="zh-CN" dirty="0" err="1" smtClean="0">
                <a:solidFill>
                  <a:srgbClr val="333333"/>
                </a:solidFill>
                <a:latin typeface="Arial" panose="020B0604020202020204" pitchFamily="34" charset="0"/>
              </a:rPr>
              <a:t>x</a:t>
            </a:r>
            <a:r>
              <a:rPr lang="en-US" altLang="zh-CN" sz="1100" dirty="0" err="1" smtClean="0">
                <a:solidFill>
                  <a:srgbClr val="333333"/>
                </a:solidFill>
                <a:latin typeface="Arial" panose="020B0604020202020204" pitchFamily="34" charset="0"/>
              </a:rPr>
              <a:t>t</a:t>
            </a:r>
            <a:r>
              <a:rPr lang="en-US" altLang="zh-CN" sz="1100" dirty="0" smtClean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既作为网络输入（当前时刻），又做为训练目标（上一时刻）。</a:t>
            </a:r>
            <a:endParaRPr lang="en-US" altLang="zh-CN" dirty="0" smtClean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 smtClean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在应用阶段，网络在 </a:t>
            </a:r>
            <a:r>
              <a:rPr lang="en-US" altLang="zh-CN" dirty="0" smtClean="0">
                <a:solidFill>
                  <a:srgbClr val="333333"/>
                </a:solidFill>
                <a:latin typeface="Arial" panose="020B0604020202020204" pitchFamily="34" charset="0"/>
              </a:rPr>
              <a:t>t 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时刻的输出将作为下一时刻的输入。</a:t>
            </a:r>
            <a:endParaRPr lang="en-US" altLang="zh-CN" dirty="0" smtClean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altLang="zh-CN" dirty="0" smtClean="0">
                <a:solidFill>
                  <a:srgbClr val="333333"/>
                </a:solidFill>
                <a:latin typeface="Arial" panose="020B0604020202020204" pitchFamily="34" charset="0"/>
              </a:rPr>
              <a:t>    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365" y="1388439"/>
            <a:ext cx="7095238" cy="42095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9806" y="5792176"/>
            <a:ext cx="1628571" cy="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92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875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itchFamily="34" charset="-122"/>
              </a:rPr>
              <a:t>RNNs</a:t>
            </a:r>
            <a:r>
              <a:rPr lang="zh-CN" altLang="en-US" sz="2800" b="1" dirty="0">
                <a:latin typeface="微软雅黑" pitchFamily="34" charset="-122"/>
              </a:rPr>
              <a:t>的扩展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29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95323" y="926774"/>
            <a:ext cx="4025461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应用于条件概率分布的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RNN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869612" y="2174072"/>
            <a:ext cx="330403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如果</a:t>
            </a:r>
            <a:r>
              <a:rPr lang="en-US" altLang="zh-CN" dirty="0" smtClean="0">
                <a:solidFill>
                  <a:srgbClr val="333333"/>
                </a:solidFill>
                <a:latin typeface="Arial" panose="020B0604020202020204" pitchFamily="34" charset="0"/>
              </a:rPr>
              <a:t>X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是一个固定长度的向量，我们可以将其作为一个额外的输入，用来生成</a:t>
            </a:r>
            <a:r>
              <a:rPr lang="en-US" altLang="zh-CN" dirty="0" smtClean="0">
                <a:solidFill>
                  <a:srgbClr val="333333"/>
                </a:solidFill>
                <a:latin typeface="Arial" panose="020B0604020202020204" pitchFamily="34" charset="0"/>
              </a:rPr>
              <a:t>y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的序列。</a:t>
            </a:r>
            <a:endParaRPr lang="en-US" altLang="zh-CN" dirty="0" smtClean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 smtClean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通常的方法是，将</a:t>
            </a:r>
            <a:r>
              <a:rPr lang="en-US" altLang="zh-CN" dirty="0" smtClean="0">
                <a:solidFill>
                  <a:srgbClr val="333333"/>
                </a:solidFill>
                <a:latin typeface="Arial" panose="020B0604020202020204" pitchFamily="34" charset="0"/>
              </a:rPr>
              <a:t>X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作为</a:t>
            </a:r>
            <a:r>
              <a:rPr lang="en-US" altLang="zh-CN" dirty="0" smtClean="0">
                <a:solidFill>
                  <a:srgbClr val="333333"/>
                </a:solidFill>
                <a:latin typeface="Arial" panose="020B0604020202020204" pitchFamily="34" charset="0"/>
              </a:rPr>
              <a:t>h</a:t>
            </a:r>
            <a:r>
              <a:rPr lang="en-US" altLang="zh-CN" sz="1200" dirty="0" smtClean="0">
                <a:solidFill>
                  <a:srgbClr val="333333"/>
                </a:solidFill>
                <a:latin typeface="Arial" panose="020B0604020202020204" pitchFamily="34" charset="0"/>
              </a:rPr>
              <a:t>0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，或者将</a:t>
            </a:r>
            <a:r>
              <a:rPr lang="en-US" altLang="zh-CN" dirty="0" smtClean="0">
                <a:solidFill>
                  <a:srgbClr val="333333"/>
                </a:solidFill>
                <a:latin typeface="Arial" panose="020B0604020202020204" pitchFamily="34" charset="0"/>
              </a:rPr>
              <a:t>X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作为每个时刻的额外输入，或者两种方法共用。</a:t>
            </a:r>
            <a:endParaRPr lang="en-US" altLang="zh-CN" dirty="0" smtClean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右图，应用于图像描述的</a:t>
            </a:r>
            <a:r>
              <a:rPr lang="en-US" altLang="zh-CN" dirty="0" smtClean="0">
                <a:solidFill>
                  <a:srgbClr val="333333"/>
                </a:solidFill>
                <a:latin typeface="Arial" panose="020B0604020202020204" pitchFamily="34" charset="0"/>
              </a:rPr>
              <a:t>RNN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。</a:t>
            </a:r>
            <a:r>
              <a:rPr lang="en-US" altLang="zh-CN" dirty="0" smtClean="0">
                <a:solidFill>
                  <a:srgbClr val="333333"/>
                </a:solidFill>
                <a:latin typeface="Arial" panose="020B0604020202020204" pitchFamily="34" charset="0"/>
              </a:rPr>
              <a:t>    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400" y="1492136"/>
            <a:ext cx="7095238" cy="460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534" y="6044444"/>
            <a:ext cx="1980952" cy="52381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9326880" y="6243393"/>
            <a:ext cx="152400" cy="1620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88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781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Recurrent Neural Network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202386" y="1843213"/>
            <a:ext cx="9411086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endParaRPr lang="en-US" altLang="zh-CN" sz="2000" dirty="0" smtClean="0"/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针对对象：序列数据。例如文本</a:t>
            </a:r>
            <a:r>
              <a:rPr lang="zh-CN" altLang="en-US" sz="2000" dirty="0"/>
              <a:t>，是字母和词汇的序列；语音，是音节的序列；视频，是图像的序列；气象观测数据，股票交易数据等等，也都是序列数据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endParaRPr lang="en-US" altLang="zh-CN" sz="2000" dirty="0" smtClean="0"/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核心思想：</a:t>
            </a:r>
            <a:r>
              <a:rPr lang="zh-CN" altLang="en-US" sz="2000" dirty="0"/>
              <a:t>样本间存在顺序关系，每个样本和它之前的样本存在关联</a:t>
            </a:r>
            <a:r>
              <a:rPr lang="zh-CN" altLang="en-US" sz="2000" dirty="0" smtClean="0"/>
              <a:t>。通过神经网络在时序上</a:t>
            </a:r>
            <a:r>
              <a:rPr lang="zh-CN" altLang="en-US" sz="2000" dirty="0"/>
              <a:t>的</a:t>
            </a:r>
            <a:r>
              <a:rPr lang="zh-CN" altLang="en-US" sz="2000" dirty="0" smtClean="0"/>
              <a:t>展开，我们能够找到样本之间的序列相关性。</a:t>
            </a:r>
            <a:endParaRPr lang="en-US" altLang="zh-CN" sz="2000" dirty="0" smtClean="0"/>
          </a:p>
          <a:p>
            <a:pPr marL="342900" indent="-342900">
              <a:lnSpc>
                <a:spcPct val="125000"/>
              </a:lnSpc>
              <a:buFont typeface="Wingdings" panose="05000000000000000000" pitchFamily="2" charset="2"/>
              <a:buChar char="l"/>
            </a:pPr>
            <a:endParaRPr lang="en-US" altLang="zh-CN" sz="2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b="54832"/>
          <a:stretch/>
        </p:blipFill>
        <p:spPr>
          <a:xfrm>
            <a:off x="2673577" y="4628591"/>
            <a:ext cx="6468703" cy="76997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202386" y="1252395"/>
            <a:ext cx="941108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b="1" dirty="0" smtClean="0">
                <a:latin typeface="+mn-ea"/>
              </a:rPr>
              <a:t>RNN</a:t>
            </a:r>
            <a:r>
              <a:rPr lang="zh-CN" altLang="en-US" sz="2000" dirty="0" smtClean="0">
                <a:latin typeface="+mn-ea"/>
              </a:rPr>
              <a:t>是一类</a:t>
            </a:r>
            <a:r>
              <a:rPr lang="zh-CN" altLang="en-US" sz="2000" b="1" dirty="0" smtClean="0">
                <a:latin typeface="+mn-ea"/>
              </a:rPr>
              <a:t>扩展</a:t>
            </a:r>
            <a:r>
              <a:rPr lang="zh-CN" altLang="en-US" sz="2000" dirty="0" smtClean="0">
                <a:latin typeface="+mn-ea"/>
              </a:rPr>
              <a:t>的人工神经网络</a:t>
            </a:r>
            <a:r>
              <a:rPr lang="zh-CN" altLang="en-US" sz="2000" dirty="0" smtClean="0">
                <a:latin typeface="+mn-ea"/>
              </a:rPr>
              <a:t>。最早来自</a:t>
            </a:r>
            <a:r>
              <a:rPr lang="en-US" altLang="zh-CN" sz="2000" dirty="0" smtClean="0">
                <a:latin typeface="+mn-ea"/>
              </a:rPr>
              <a:t>1982</a:t>
            </a:r>
            <a:r>
              <a:rPr lang="zh-CN" altLang="en-US" sz="2000" dirty="0">
                <a:latin typeface="+mn-ea"/>
              </a:rPr>
              <a:t>年，</a:t>
            </a:r>
            <a:r>
              <a:rPr lang="en-US" altLang="zh-CN" sz="2000" dirty="0" err="1" smtClean="0">
                <a:latin typeface="+mn-ea"/>
              </a:rPr>
              <a:t>J.Hopfield</a:t>
            </a:r>
            <a:r>
              <a:rPr lang="zh-CN" altLang="en-US" sz="2000" dirty="0" smtClean="0">
                <a:latin typeface="+mn-ea"/>
              </a:rPr>
              <a:t>提出的</a:t>
            </a:r>
            <a:r>
              <a:rPr lang="en-US" altLang="zh-CN" sz="2000" dirty="0" smtClean="0">
                <a:latin typeface="+mn-ea"/>
              </a:rPr>
              <a:t>Hopfield networks</a:t>
            </a:r>
            <a:r>
              <a:rPr lang="zh-CN" altLang="en-US" sz="2000" dirty="0" smtClean="0">
                <a:latin typeface="+mn-ea"/>
              </a:rPr>
              <a:t>。</a:t>
            </a:r>
            <a:endParaRPr lang="en-US" altLang="zh-CN" sz="2000" dirty="0" smtClean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875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itchFamily="34" charset="-122"/>
              </a:rPr>
              <a:t>RNNs</a:t>
            </a:r>
            <a:r>
              <a:rPr lang="zh-CN" altLang="en-US" sz="2800" b="1" dirty="0">
                <a:latin typeface="微软雅黑" pitchFamily="34" charset="-122"/>
              </a:rPr>
              <a:t>的扩展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30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95323" y="926774"/>
            <a:ext cx="4025461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应用于条件概率分布的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RNN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869612" y="2174072"/>
            <a:ext cx="3304032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如果</a:t>
            </a:r>
            <a:r>
              <a:rPr lang="en-US" altLang="zh-CN" dirty="0" smtClean="0">
                <a:solidFill>
                  <a:srgbClr val="333333"/>
                </a:solidFill>
                <a:latin typeface="Arial" panose="020B0604020202020204" pitchFamily="34" charset="0"/>
              </a:rPr>
              <a:t>X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是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和</a:t>
            </a:r>
            <a:r>
              <a:rPr lang="en-US" altLang="zh-CN" sz="2400" dirty="0" smtClean="0">
                <a:solidFill>
                  <a:srgbClr val="333333"/>
                </a:solidFill>
                <a:latin typeface="Arial" panose="020B0604020202020204" pitchFamily="34" charset="0"/>
              </a:rPr>
              <a:t>y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一样长的不固定序列。</a:t>
            </a:r>
            <a:endParaRPr lang="en-US" altLang="zh-CN" dirty="0" smtClean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 smtClean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预测值 </a:t>
            </a:r>
            <a:r>
              <a:rPr lang="en-US" altLang="zh-CN" sz="2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y</a:t>
            </a:r>
            <a:r>
              <a:rPr lang="en-US" altLang="zh-CN" sz="14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t+1 </a:t>
            </a:r>
            <a:r>
              <a:rPr lang="zh-CN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依赖于之前的</a:t>
            </a:r>
            <a:r>
              <a:rPr lang="en-US" altLang="zh-CN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X</a:t>
            </a:r>
            <a:r>
              <a:rPr lang="zh-CN" alt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和</a:t>
            </a:r>
            <a:r>
              <a:rPr lang="en-US" altLang="zh-CN" sz="2000" dirty="0" smtClean="0">
                <a:solidFill>
                  <a:srgbClr val="333333"/>
                </a:solidFill>
                <a:latin typeface="Arial" panose="020B0604020202020204" pitchFamily="34" charset="0"/>
              </a:rPr>
              <a:t>y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。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398" y="6081628"/>
            <a:ext cx="5580952" cy="3238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634" y="1383880"/>
            <a:ext cx="6438479" cy="43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49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875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itchFamily="34" charset="-122"/>
              </a:rPr>
              <a:t>RNNs</a:t>
            </a:r>
            <a:r>
              <a:rPr lang="zh-CN" altLang="en-US" sz="2800" b="1" dirty="0">
                <a:latin typeface="微软雅黑" pitchFamily="34" charset="-122"/>
              </a:rPr>
              <a:t>的扩展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31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95323" y="926774"/>
            <a:ext cx="5602816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Bidirectional RNNs(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双向递归网络</a:t>
            </a:r>
            <a:r>
              <a:rPr lang="en-US" altLang="zh-CN" sz="2400" b="1" dirty="0">
                <a:solidFill>
                  <a:schemeClr val="bg1"/>
                </a:solidFill>
              </a:rPr>
              <a:t>)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869612" y="2174072"/>
            <a:ext cx="349512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假设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当前的输出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(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第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t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步的输出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)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不仅仅与前面的序列有关，并且还与后面的序列有关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。</a:t>
            </a:r>
            <a:endParaRPr lang="en-US" altLang="zh-CN" dirty="0" smtClean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例如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：预测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一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句话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中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缺失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的单词，我们可以根据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上下文来进行预测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。</a:t>
            </a:r>
            <a:endParaRPr lang="en-US" altLang="zh-CN" dirty="0" smtClean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075" y="1439108"/>
            <a:ext cx="4657143" cy="4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9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177143" y="1259175"/>
            <a:ext cx="7837714" cy="44456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3800" b="1">
                <a:solidFill>
                  <a:schemeClr val="tx1">
                    <a:lumMod val="50000"/>
                    <a:lumOff val="50000"/>
                    <a:alpha val="23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PART</a:t>
            </a:r>
          </a:p>
          <a:p>
            <a:r>
              <a:rPr lang="en-US" altLang="zh-CN" dirty="0"/>
              <a:t>FOUR</a:t>
            </a:r>
          </a:p>
        </p:txBody>
      </p:sp>
      <p:sp>
        <p:nvSpPr>
          <p:cNvPr id="50" name="矩形 49"/>
          <p:cNvSpPr/>
          <p:nvPr/>
        </p:nvSpPr>
        <p:spPr>
          <a:xfrm>
            <a:off x="-1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975725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4109777" y="2274570"/>
            <a:ext cx="432079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chemeClr val="accent1"/>
                </a:solidFill>
                <a:latin typeface="微软雅黑" pitchFamily="34" charset="-122"/>
              </a:rPr>
              <a:t>LSTMs</a:t>
            </a:r>
            <a:r>
              <a:rPr lang="zh-CN" altLang="en-US" sz="7200" b="1" dirty="0" smtClean="0">
                <a:solidFill>
                  <a:schemeClr val="accent1"/>
                </a:solidFill>
                <a:latin typeface="微软雅黑" pitchFamily="34" charset="-122"/>
              </a:rPr>
              <a:t>和</a:t>
            </a:r>
            <a:r>
              <a:rPr lang="en-US" altLang="zh-CN" sz="7200" b="1" dirty="0" smtClean="0">
                <a:solidFill>
                  <a:schemeClr val="accent1"/>
                </a:solidFill>
                <a:latin typeface="微软雅黑" pitchFamily="34" charset="-122"/>
              </a:rPr>
              <a:t>GRUs</a:t>
            </a:r>
            <a:endParaRPr lang="zh-CN" altLang="en-US" sz="7200" b="1" dirty="0">
              <a:solidFill>
                <a:schemeClr val="accent1"/>
              </a:solidFill>
              <a:latin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875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itchFamily="34" charset="-122"/>
              </a:rPr>
              <a:t>RNNs</a:t>
            </a:r>
            <a:r>
              <a:rPr lang="zh-CN" altLang="en-US" sz="2800" b="1" dirty="0">
                <a:latin typeface="微软雅黑" pitchFamily="34" charset="-122"/>
              </a:rPr>
              <a:t>的扩展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33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95323" y="926774"/>
            <a:ext cx="7048724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长期依赖（</a:t>
            </a:r>
            <a:r>
              <a:rPr lang="en-US" altLang="zh-CN" sz="2400" b="1" dirty="0">
                <a:solidFill>
                  <a:schemeClr val="bg1"/>
                </a:solidFill>
              </a:rPr>
              <a:t>Long-Term Dependencies</a:t>
            </a:r>
            <a:r>
              <a:rPr lang="zh-CN" altLang="en-US" sz="2400" b="1" dirty="0">
                <a:solidFill>
                  <a:schemeClr val="bg1"/>
                </a:solidFill>
              </a:rPr>
              <a:t>）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问题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11424" y="5209395"/>
            <a:ext cx="60472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当间隔很近时，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RNN 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可以很好地学到相关信息。</a:t>
            </a:r>
            <a:endParaRPr lang="en-US" altLang="zh-CN" dirty="0" smtClean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例如预测 “ 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T</a:t>
            </a:r>
            <a:r>
              <a:rPr lang="en-US" altLang="zh-CN" dirty="0" smtClean="0">
                <a:solidFill>
                  <a:srgbClr val="333333"/>
                </a:solidFill>
                <a:latin typeface="Arial" panose="020B0604020202020204" pitchFamily="34" charset="0"/>
              </a:rPr>
              <a:t>he 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clouds are in </a:t>
            </a:r>
            <a:r>
              <a:rPr lang="en-US" altLang="zh-CN" dirty="0" smtClean="0">
                <a:solidFill>
                  <a:srgbClr val="333333"/>
                </a:solidFill>
                <a:latin typeface="Arial" panose="020B0604020202020204" pitchFamily="34" charset="0"/>
              </a:rPr>
              <a:t>the ___ .”     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3554" name="Picture 2" descr="http://upload-images.jianshu.io/upload_images/42741-feb16ca499c4b96a.png?imageMogr2/auto-orient/strip%7CimageView2/2/w/12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751" y="1843439"/>
            <a:ext cx="6521905" cy="300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9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875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itchFamily="34" charset="-122"/>
              </a:rPr>
              <a:t>RNNs</a:t>
            </a:r>
            <a:r>
              <a:rPr lang="zh-CN" altLang="en-US" sz="2800" b="1" dirty="0">
                <a:latin typeface="微软雅黑" pitchFamily="34" charset="-122"/>
              </a:rPr>
              <a:t>的扩展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34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95323" y="926774"/>
            <a:ext cx="7048724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长期依赖（</a:t>
            </a:r>
            <a:r>
              <a:rPr lang="en-US" altLang="zh-CN" sz="2400" b="1" dirty="0">
                <a:solidFill>
                  <a:schemeClr val="bg1"/>
                </a:solidFill>
              </a:rPr>
              <a:t>Long-Term Dependencies</a:t>
            </a:r>
            <a:r>
              <a:rPr lang="zh-CN" altLang="en-US" sz="2400" b="1" dirty="0">
                <a:solidFill>
                  <a:schemeClr val="bg1"/>
                </a:solidFill>
              </a:rPr>
              <a:t>）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问题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11424" y="5209395"/>
            <a:ext cx="60472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但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当间隔很远时，相关信息很难被保留下来。</a:t>
            </a:r>
            <a:endParaRPr lang="en-US" altLang="zh-CN" dirty="0" smtClean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例如预测 “ </a:t>
            </a:r>
            <a:r>
              <a:rPr lang="en-US" altLang="zh-CN" dirty="0" smtClean="0">
                <a:solidFill>
                  <a:srgbClr val="333333"/>
                </a:solidFill>
                <a:latin typeface="Arial" panose="020B0604020202020204" pitchFamily="34" charset="0"/>
              </a:rPr>
              <a:t>I 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grew up in France... I speak fluent </a:t>
            </a:r>
            <a:r>
              <a:rPr lang="en-US" altLang="zh-CN" dirty="0" smtClean="0">
                <a:solidFill>
                  <a:srgbClr val="333333"/>
                </a:solidFill>
                <a:latin typeface="Arial" panose="020B0604020202020204" pitchFamily="34" charset="0"/>
              </a:rPr>
              <a:t>___ . ”     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5602" name="Picture 2" descr="http://upload-images.jianshu.io/upload_images/42741-becb05d96b1e4af7.png?imageMogr2/auto-orient/strip%7CimageView2/2/w/12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76" y="1865111"/>
            <a:ext cx="8034528" cy="276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306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875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itchFamily="34" charset="-122"/>
              </a:rPr>
              <a:t>RNNs</a:t>
            </a:r>
            <a:r>
              <a:rPr lang="zh-CN" altLang="en-US" sz="2800" b="1" dirty="0">
                <a:latin typeface="微软雅黑" pitchFamily="34" charset="-122"/>
              </a:rPr>
              <a:t>的扩展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35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95323" y="926774"/>
            <a:ext cx="1415772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梯度消失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09344" y="1856595"/>
            <a:ext cx="701649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产生长期依赖问题的根本原因是，</a:t>
            </a:r>
            <a:r>
              <a:rPr lang="zh-CN" altLang="en-US" b="1" dirty="0" smtClean="0">
                <a:solidFill>
                  <a:srgbClr val="333333"/>
                </a:solidFill>
                <a:latin typeface="Arial" panose="020B0604020202020204" pitchFamily="34" charset="0"/>
              </a:rPr>
              <a:t>梯度消失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。</a:t>
            </a:r>
            <a:endParaRPr lang="en-US" altLang="zh-CN" dirty="0" smtClean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在深度网络和回归网络中，最终输出的结果是由大量的非线性变换组成的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。</a:t>
            </a:r>
            <a:endParaRPr lang="en-US" altLang="zh-CN" dirty="0" smtClean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虽然单个非线性变换相对平滑，但它们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的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组成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可能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会变得“非线性” 。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939" y="4439200"/>
            <a:ext cx="7504762" cy="1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38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875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itchFamily="34" charset="-122"/>
              </a:rPr>
              <a:t>RNNs</a:t>
            </a:r>
            <a:r>
              <a:rPr lang="zh-CN" altLang="en-US" sz="2800" b="1" dirty="0">
                <a:latin typeface="微软雅黑" pitchFamily="34" charset="-122"/>
              </a:rPr>
              <a:t>的扩展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36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95323" y="926774"/>
            <a:ext cx="7412358" cy="46166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Long Short Term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Memory(LSTM) network  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31264" y="2051667"/>
            <a:ext cx="604723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LSTM 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由</a:t>
            </a:r>
            <a:r>
              <a:rPr lang="en-US" altLang="zh-CN" dirty="0" err="1">
                <a:solidFill>
                  <a:srgbClr val="333333"/>
                </a:solidFill>
                <a:latin typeface="Arial" panose="020B0604020202020204" pitchFamily="34" charset="0"/>
              </a:rPr>
              <a:t>Hochreiter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 &amp; </a:t>
            </a:r>
            <a:r>
              <a:rPr lang="en-US" altLang="zh-CN" dirty="0" err="1">
                <a:solidFill>
                  <a:srgbClr val="333333"/>
                </a:solidFill>
                <a:latin typeface="Arial" panose="020B0604020202020204" pitchFamily="34" charset="0"/>
              </a:rPr>
              <a:t>Schmidhuber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 (1997)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提出。经过不断的改良后，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LSTM 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取得了巨大的成功。</a:t>
            </a:r>
            <a:endParaRPr lang="en-US" altLang="zh-CN" dirty="0" smtClean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 smtClean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rgbClr val="333333"/>
                </a:solidFill>
                <a:latin typeface="Arial" panose="020B0604020202020204" pitchFamily="34" charset="0"/>
              </a:rPr>
              <a:t>LSTM 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通过刻意地设计，有效地保留了来自长期的信息。</a:t>
            </a:r>
            <a:endParaRPr lang="en-US" altLang="zh-CN" dirty="0" smtClean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0" i="0" dirty="0" smtClean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46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875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itchFamily="34" charset="-122"/>
              </a:rPr>
              <a:t>RNNs</a:t>
            </a:r>
            <a:r>
              <a:rPr lang="zh-CN" altLang="en-US" sz="2800" b="1" dirty="0">
                <a:latin typeface="微软雅黑" pitchFamily="34" charset="-122"/>
              </a:rPr>
              <a:t>的扩展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37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95323" y="926774"/>
            <a:ext cx="7412358" cy="46166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Long Short Term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Memory(LSTM) network  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38937" y="5152924"/>
            <a:ext cx="60472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所有 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RNN 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都有这种重复的链式形式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。在标准的 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RNN 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中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，模块中间只有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一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个神经元。</a:t>
            </a:r>
            <a:endParaRPr lang="zh-CN" altLang="en-US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pic>
        <p:nvPicPr>
          <p:cNvPr id="26626" name="Picture 2" descr="http://upload-images.jianshu.io/upload_images/42741-9ac355076444b66f.png?imageMogr2/auto-orient/strip%7CimageView2/2/w/12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213" y="1817935"/>
            <a:ext cx="7764681" cy="290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60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ttp://upload-images.jianshu.io/upload_images/42741-b9a16a53d58ca2b9.png?imageMogr2/auto-orient/strip%7CimageView2/2/w/12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685" y="1817935"/>
            <a:ext cx="7731352" cy="290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695324" y="287665"/>
            <a:ext cx="5875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itchFamily="34" charset="-122"/>
              </a:rPr>
              <a:t>RNNs</a:t>
            </a:r>
            <a:r>
              <a:rPr lang="zh-CN" altLang="en-US" sz="2800" b="1" dirty="0">
                <a:latin typeface="微软雅黑" pitchFamily="34" charset="-122"/>
              </a:rPr>
              <a:t>的扩展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38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95323" y="926774"/>
            <a:ext cx="7412358" cy="46166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Long Short Term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Memory(LSTM) network  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38937" y="5152924"/>
            <a:ext cx="60472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LSTM 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大体类似，但是在重复的模块中有四个神经元，并以一种非常特殊的方式进行交互。</a:t>
            </a:r>
            <a:endParaRPr lang="zh-CN" altLang="en-US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zh-CN" altLang="en-US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8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875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itchFamily="34" charset="-122"/>
              </a:rPr>
              <a:t>RNNs</a:t>
            </a:r>
            <a:r>
              <a:rPr lang="zh-CN" altLang="en-US" sz="2800" b="1" dirty="0">
                <a:latin typeface="微软雅黑" pitchFamily="34" charset="-122"/>
              </a:rPr>
              <a:t>的扩展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39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95323" y="926774"/>
            <a:ext cx="7412358" cy="46166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Long Short Term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Memory(LSTM) network  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78254" y="4372318"/>
            <a:ext cx="825576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黄色的矩阵代表神经元。</a:t>
            </a:r>
            <a:endParaRPr lang="en-US" altLang="zh-CN" dirty="0" smtClean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粉色的圆代表 </a:t>
            </a:r>
            <a:r>
              <a:rPr lang="en-US" altLang="zh-CN" dirty="0" smtClean="0">
                <a:solidFill>
                  <a:srgbClr val="333333"/>
                </a:solidFill>
                <a:latin typeface="Arial" panose="020B0604020202020204" pitchFamily="34" charset="0"/>
              </a:rPr>
              <a:t>pointwise 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操作，例如点乘运算。</a:t>
            </a:r>
            <a:endParaRPr lang="en-US" altLang="zh-CN" dirty="0" smtClean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黑色箭头表示向量信息的流动。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	</a:t>
            </a:r>
            <a:endParaRPr lang="en-US" altLang="zh-CN" dirty="0" smtClean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合并箭头表示向量信息的连接。</a:t>
            </a:r>
            <a:endParaRPr lang="en-US" altLang="zh-CN" dirty="0" smtClean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分离箭头表示信息被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复制，然后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分发。</a:t>
            </a:r>
            <a:endParaRPr lang="zh-CN" altLang="en-US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zh-CN" altLang="en-US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pic>
        <p:nvPicPr>
          <p:cNvPr id="30722" name="Picture 2" descr="http://upload-images.jianshu.io/upload_images/42741-ea943b818b8e18d0.png?imageMogr2/auto-orient/strip%7CimageView2/2/w/12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967" y="2337498"/>
            <a:ext cx="9048750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28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781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Recurrent Neural Network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95323" y="926774"/>
            <a:ext cx="2178802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</a:rPr>
              <a:t>RNN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基本框架</a:t>
            </a:r>
            <a:endParaRPr lang="en-US" altLang="zh-CN" sz="2400" b="1" dirty="0" smtClean="0">
              <a:solidFill>
                <a:schemeClr val="bg1"/>
              </a:solidFill>
            </a:endParaRPr>
          </a:p>
        </p:txBody>
      </p:sp>
      <p:pic>
        <p:nvPicPr>
          <p:cNvPr id="1026" name="Picture 2" descr="http://karpathy.github.io/assets/rnn/diags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2108981"/>
            <a:ext cx="9829356" cy="307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箭头连接符 6"/>
          <p:cNvCxnSpPr/>
          <p:nvPr/>
        </p:nvCxnSpPr>
        <p:spPr>
          <a:xfrm flipV="1">
            <a:off x="2692400" y="5283200"/>
            <a:ext cx="406400" cy="660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838323" y="5944382"/>
            <a:ext cx="32162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ArialMT"/>
              </a:rPr>
              <a:t>e.g. </a:t>
            </a:r>
            <a:r>
              <a:rPr lang="en-US" altLang="zh-CN" b="1" dirty="0">
                <a:solidFill>
                  <a:srgbClr val="000000"/>
                </a:solidFill>
                <a:latin typeface="Arial-BoldMT"/>
              </a:rPr>
              <a:t>Image Captioning</a:t>
            </a:r>
            <a:br>
              <a:rPr lang="en-US" altLang="zh-CN" b="1" dirty="0">
                <a:solidFill>
                  <a:srgbClr val="000000"/>
                </a:solidFill>
                <a:latin typeface="Arial-BoldMT"/>
              </a:rPr>
            </a:br>
            <a:r>
              <a:rPr lang="en-US" altLang="zh-CN" b="1" dirty="0">
                <a:solidFill>
                  <a:srgbClr val="000000"/>
                </a:solidFill>
                <a:latin typeface="ArialMT"/>
              </a:rPr>
              <a:t>image -&gt; sequence of words</a:t>
            </a:r>
            <a:r>
              <a:rPr lang="en-US" altLang="zh-CN" b="1" dirty="0">
                <a:solidFill>
                  <a:srgbClr val="000000"/>
                </a:solidFill>
                <a:latin typeface="Arial-BoldMT"/>
              </a:rPr>
              <a:t/>
            </a:r>
            <a:br>
              <a:rPr lang="en-US" altLang="zh-CN" b="1" dirty="0">
                <a:solidFill>
                  <a:srgbClr val="000000"/>
                </a:solidFill>
                <a:latin typeface="Arial-BoldMT"/>
              </a:rPr>
            </a:br>
            <a:r>
              <a:rPr lang="en-US" altLang="zh-CN" b="1" dirty="0">
                <a:solidFill>
                  <a:srgbClr val="000000"/>
                </a:solidFill>
                <a:latin typeface="Arial-BoldMT"/>
              </a:rPr>
              <a:t/>
            </a:r>
            <a:br>
              <a:rPr lang="en-US" altLang="zh-CN" b="1" dirty="0">
                <a:solidFill>
                  <a:srgbClr val="000000"/>
                </a:solidFill>
                <a:latin typeface="Arial-BoldMT"/>
              </a:rPr>
            </a:br>
            <a:endParaRPr lang="zh-CN" altLang="en-US" b="1" dirty="0"/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4864100" y="1416158"/>
            <a:ext cx="203422" cy="500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4373232" y="769436"/>
            <a:ext cx="36954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ArialMT"/>
              </a:rPr>
              <a:t>e.g. Sentiment Classification</a:t>
            </a:r>
          </a:p>
          <a:p>
            <a:r>
              <a:rPr lang="en-US" altLang="zh-CN" b="1" dirty="0">
                <a:solidFill>
                  <a:srgbClr val="000000"/>
                </a:solidFill>
                <a:latin typeface="ArialMT"/>
              </a:rPr>
              <a:t>sequence of words -&gt; sentiment</a:t>
            </a:r>
            <a:endParaRPr lang="zh-CN" altLang="en-US" b="1" dirty="0"/>
          </a:p>
        </p:txBody>
      </p:sp>
      <p:cxnSp>
        <p:nvCxnSpPr>
          <p:cNvPr id="20" name="直接箭头连接符 19"/>
          <p:cNvCxnSpPr/>
          <p:nvPr/>
        </p:nvCxnSpPr>
        <p:spPr>
          <a:xfrm flipV="1">
            <a:off x="6934200" y="5283200"/>
            <a:ext cx="406400" cy="660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5797550" y="5906282"/>
            <a:ext cx="34607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ArialMT"/>
              </a:rPr>
              <a:t>e.g. </a:t>
            </a:r>
            <a:r>
              <a:rPr lang="en-US" altLang="zh-CN" b="1" dirty="0">
                <a:solidFill>
                  <a:srgbClr val="000000"/>
                </a:solidFill>
                <a:latin typeface="Arial-BoldMT"/>
              </a:rPr>
              <a:t>Machine Translation</a:t>
            </a:r>
            <a:br>
              <a:rPr lang="en-US" altLang="zh-CN" b="1" dirty="0">
                <a:solidFill>
                  <a:srgbClr val="000000"/>
                </a:solidFill>
                <a:latin typeface="Arial-BoldMT"/>
              </a:rPr>
            </a:br>
            <a:r>
              <a:rPr lang="en-US" altLang="zh-CN" b="1" dirty="0" err="1">
                <a:solidFill>
                  <a:srgbClr val="000000"/>
                </a:solidFill>
                <a:latin typeface="ArialMT"/>
              </a:rPr>
              <a:t>seq</a:t>
            </a:r>
            <a:r>
              <a:rPr lang="en-US" altLang="zh-CN" b="1" dirty="0">
                <a:solidFill>
                  <a:srgbClr val="000000"/>
                </a:solidFill>
                <a:latin typeface="ArialMT"/>
              </a:rPr>
              <a:t> of words -&gt; </a:t>
            </a:r>
            <a:r>
              <a:rPr lang="en-US" altLang="zh-CN" b="1" dirty="0" err="1">
                <a:solidFill>
                  <a:srgbClr val="000000"/>
                </a:solidFill>
                <a:latin typeface="ArialMT"/>
              </a:rPr>
              <a:t>seq</a:t>
            </a:r>
            <a:r>
              <a:rPr lang="en-US" altLang="zh-CN" b="1" dirty="0">
                <a:solidFill>
                  <a:srgbClr val="000000"/>
                </a:solidFill>
                <a:latin typeface="ArialMT"/>
              </a:rPr>
              <a:t> of words</a:t>
            </a:r>
            <a:r>
              <a:rPr lang="en-US" altLang="zh-CN" b="1" dirty="0">
                <a:solidFill>
                  <a:srgbClr val="000000"/>
                </a:solidFill>
                <a:latin typeface="Arial-BoldMT"/>
              </a:rPr>
              <a:t/>
            </a:r>
            <a:br>
              <a:rPr lang="en-US" altLang="zh-CN" b="1" dirty="0">
                <a:solidFill>
                  <a:srgbClr val="000000"/>
                </a:solidFill>
                <a:latin typeface="Arial-BoldMT"/>
              </a:rPr>
            </a:br>
            <a:r>
              <a:rPr lang="en-US" altLang="zh-CN" b="1" dirty="0">
                <a:solidFill>
                  <a:srgbClr val="000000"/>
                </a:solidFill>
                <a:latin typeface="Arial-BoldMT"/>
              </a:rPr>
              <a:t/>
            </a:r>
            <a:br>
              <a:rPr lang="en-US" altLang="zh-CN" b="1" dirty="0">
                <a:solidFill>
                  <a:srgbClr val="000000"/>
                </a:solidFill>
                <a:latin typeface="Arial-BoldMT"/>
              </a:rPr>
            </a:br>
            <a:endParaRPr lang="zh-CN" altLang="en-US" b="1" dirty="0"/>
          </a:p>
        </p:txBody>
      </p:sp>
      <p:cxnSp>
        <p:nvCxnSpPr>
          <p:cNvPr id="22" name="直接箭头连接符 21"/>
          <p:cNvCxnSpPr/>
          <p:nvPr/>
        </p:nvCxnSpPr>
        <p:spPr>
          <a:xfrm flipH="1">
            <a:off x="9575744" y="1465366"/>
            <a:ext cx="228489" cy="566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9029922" y="716699"/>
            <a:ext cx="3225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ArialMT"/>
              </a:rPr>
              <a:t>e.g. </a:t>
            </a:r>
            <a:r>
              <a:rPr lang="en-US" altLang="zh-CN" b="1" dirty="0">
                <a:solidFill>
                  <a:srgbClr val="000000"/>
                </a:solidFill>
                <a:latin typeface="Arial-BoldMT"/>
              </a:rPr>
              <a:t>Video classification on frame level</a:t>
            </a:r>
            <a:br>
              <a:rPr lang="en-US" altLang="zh-CN" b="1" dirty="0">
                <a:solidFill>
                  <a:srgbClr val="000000"/>
                </a:solidFill>
                <a:latin typeface="Arial-BoldMT"/>
              </a:rPr>
            </a:br>
            <a:r>
              <a:rPr lang="en-US" altLang="zh-CN" b="1" dirty="0">
                <a:solidFill>
                  <a:srgbClr val="000000"/>
                </a:solidFill>
                <a:latin typeface="Arial-BoldMT"/>
              </a:rPr>
              <a:t/>
            </a:r>
            <a:br>
              <a:rPr lang="en-US" altLang="zh-CN" b="1" dirty="0">
                <a:solidFill>
                  <a:srgbClr val="000000"/>
                </a:solidFill>
                <a:latin typeface="Arial-BoldMT"/>
              </a:rPr>
            </a:b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21958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7" grpId="0"/>
      <p:bldP spid="19" grpId="0"/>
      <p:bldP spid="2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875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itchFamily="34" charset="-122"/>
              </a:rPr>
              <a:t>RNNs</a:t>
            </a:r>
            <a:r>
              <a:rPr lang="zh-CN" altLang="en-US" sz="2800" b="1" dirty="0">
                <a:latin typeface="微软雅黑" pitchFamily="34" charset="-122"/>
              </a:rPr>
              <a:t>的扩展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40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95323" y="926774"/>
            <a:ext cx="7412358" cy="46166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Long Short Term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Memory(LSTM) network  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47971" y="5152924"/>
            <a:ext cx="63732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LSTM 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的关键在于这一条叫做“细胞状态”的信息传送带，也就是信息记忆的地方。</a:t>
            </a:r>
            <a:endParaRPr lang="en-US" altLang="zh-CN" dirty="0" smtClean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endParaRPr lang="zh-CN" altLang="en-US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zh-CN" altLang="en-US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pic>
        <p:nvPicPr>
          <p:cNvPr id="31746" name="Picture 2" descr="http://upload-images.jianshu.io/upload_images/42741-ac1eb618f37a9dea.png?imageMogr2/auto-orient/strip%7CimageView2/2/w/12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67" y="1626824"/>
            <a:ext cx="10644297" cy="328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92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875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itchFamily="34" charset="-122"/>
              </a:rPr>
              <a:t>RNNs</a:t>
            </a:r>
            <a:r>
              <a:rPr lang="zh-CN" altLang="en-US" sz="2800" b="1" dirty="0">
                <a:latin typeface="微软雅黑" pitchFamily="34" charset="-122"/>
              </a:rPr>
              <a:t>的扩展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41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95323" y="926774"/>
            <a:ext cx="7412358" cy="46166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Long Short Term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Memory(LSTM) network  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14422" y="2023035"/>
            <a:ext cx="508884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LSTM 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设计了“门”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的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结构，用来删除或增加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信息到细胞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状态，是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一种让信息选择式通过的方法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。</a:t>
            </a:r>
            <a:endParaRPr lang="en-US" altLang="zh-CN" dirty="0" smtClean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右图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的门包含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一个 </a:t>
            </a:r>
            <a:r>
              <a:rPr lang="en-US" altLang="zh-CN" dirty="0" smtClean="0">
                <a:solidFill>
                  <a:srgbClr val="333333"/>
                </a:solidFill>
                <a:latin typeface="Arial" panose="020B0604020202020204" pitchFamily="34" charset="0"/>
              </a:rPr>
              <a:t>sigmoid 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神经元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和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一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个点乘。神经元的输出在</a:t>
            </a:r>
            <a:r>
              <a:rPr lang="en-US" altLang="zh-CN" dirty="0" smtClean="0">
                <a:solidFill>
                  <a:srgbClr val="333333"/>
                </a:solidFill>
                <a:latin typeface="Arial" panose="020B0604020202020204" pitchFamily="34" charset="0"/>
              </a:rPr>
              <a:t>0-1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之间，配合点乘控制信息的通过量。</a:t>
            </a:r>
            <a:endParaRPr lang="en-US" altLang="zh-CN" dirty="0" smtClean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LSTM 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拥有三个门，来保护和控制细胞状态。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zh-CN" altLang="en-US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zh-CN" altLang="en-US" dirty="0" smtClean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zh-CN" altLang="en-US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pic>
        <p:nvPicPr>
          <p:cNvPr id="32770" name="Picture 2" descr="http://upload-images.jianshu.io/upload_images/42741-7169541c790efd13.png?imageMogr2/auto-orient/strip%7CimageView2/2/w/12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426" y="2399844"/>
            <a:ext cx="188595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44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875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itchFamily="34" charset="-122"/>
              </a:rPr>
              <a:t>RNNs</a:t>
            </a:r>
            <a:r>
              <a:rPr lang="zh-CN" altLang="en-US" sz="2800" b="1" dirty="0">
                <a:latin typeface="微软雅黑" pitchFamily="34" charset="-122"/>
              </a:rPr>
              <a:t>的扩展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42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95323" y="926774"/>
            <a:ext cx="7412358" cy="46166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Long Short Term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Memory(LSTM) network  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38937" y="5152924"/>
            <a:ext cx="6047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rgbClr val="333333"/>
                </a:solidFill>
                <a:latin typeface="Arial" panose="020B0604020202020204" pitchFamily="34" charset="0"/>
              </a:rPr>
              <a:t>Forgot gate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。选择遗忘信息。 </a:t>
            </a:r>
            <a:endParaRPr lang="zh-CN" altLang="en-US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pic>
        <p:nvPicPr>
          <p:cNvPr id="33794" name="Picture 2" descr="http://upload-images.jianshu.io/upload_images/42741-96b387f711d1d12c.png?imageMogr2/auto-orient/strip%7CimageView2/2/w/12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253" y="1615040"/>
            <a:ext cx="9584355" cy="296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05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0" name="Picture 4" descr="http://upload-images.jianshu.io/upload_images/42741-7fa07e640593f930.png?imageMogr2/auto-orient/strip%7CimageView2/2/w/12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253" y="1590656"/>
            <a:ext cx="9584355" cy="296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695324" y="287665"/>
            <a:ext cx="5875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itchFamily="34" charset="-122"/>
              </a:rPr>
              <a:t>RNNs</a:t>
            </a:r>
            <a:r>
              <a:rPr lang="zh-CN" altLang="en-US" sz="2800" b="1" dirty="0">
                <a:latin typeface="微软雅黑" pitchFamily="34" charset="-122"/>
              </a:rPr>
              <a:t>的扩展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43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95323" y="926774"/>
            <a:ext cx="7412358" cy="46166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Long Short Term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Memory(LSTM) network  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38937" y="5152924"/>
            <a:ext cx="6047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rgbClr val="333333"/>
                </a:solidFill>
                <a:latin typeface="Arial" panose="020B0604020202020204" pitchFamily="34" charset="0"/>
              </a:rPr>
              <a:t>Input gate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。选择记忆信息。 </a:t>
            </a:r>
            <a:endParaRPr lang="zh-CN" altLang="en-US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4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http://upload-images.jianshu.io/upload_images/42741-d88caa3c4faf5353.png?imageMogr2/auto-orient/strip%7CimageView2/2/w/12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253" y="1578464"/>
            <a:ext cx="9584358" cy="296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695324" y="287665"/>
            <a:ext cx="5875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itchFamily="34" charset="-122"/>
              </a:rPr>
              <a:t>RNNs</a:t>
            </a:r>
            <a:r>
              <a:rPr lang="zh-CN" altLang="en-US" sz="2800" b="1" dirty="0">
                <a:latin typeface="微软雅黑" pitchFamily="34" charset="-122"/>
              </a:rPr>
              <a:t>的扩展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44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95323" y="926774"/>
            <a:ext cx="7412358" cy="46166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Long Short Term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Memory(LSTM) network  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38937" y="5152924"/>
            <a:ext cx="6047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更新细胞状态。选择记忆信息。 </a:t>
            </a:r>
            <a:endParaRPr lang="zh-CN" altLang="en-US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27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http://upload-images.jianshu.io/upload_images/42741-4c9186bf786063d6.png?imageMogr2/auto-orient/strip%7CimageView2/2/w/12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388" y="1578463"/>
            <a:ext cx="9584358" cy="296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695324" y="287665"/>
            <a:ext cx="5875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itchFamily="34" charset="-122"/>
              </a:rPr>
              <a:t>RNNs</a:t>
            </a:r>
            <a:r>
              <a:rPr lang="zh-CN" altLang="en-US" sz="2800" b="1" dirty="0">
                <a:latin typeface="微软雅黑" pitchFamily="34" charset="-122"/>
              </a:rPr>
              <a:t>的扩展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45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95323" y="926774"/>
            <a:ext cx="7412358" cy="46166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Long Short Term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Memory(LSTM) network  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38937" y="5152924"/>
            <a:ext cx="6047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rgbClr val="333333"/>
                </a:solidFill>
                <a:latin typeface="Arial" panose="020B0604020202020204" pitchFamily="34" charset="0"/>
              </a:rPr>
              <a:t>Output gate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。输出信息。 </a:t>
            </a:r>
            <a:endParaRPr lang="zh-CN" altLang="en-US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41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upload-images.jianshu.io/upload_images/42741-0f80ad5540ea27f9.png?imageMogr2/auto-orient/strip%7CimageView2/2/w/12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197" y="1602847"/>
            <a:ext cx="9584357" cy="296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695324" y="287665"/>
            <a:ext cx="5875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itchFamily="34" charset="-122"/>
              </a:rPr>
              <a:t>RNNs</a:t>
            </a:r>
            <a:r>
              <a:rPr lang="zh-CN" altLang="en-US" sz="2800" b="1" dirty="0">
                <a:latin typeface="微软雅黑" pitchFamily="34" charset="-122"/>
              </a:rPr>
              <a:t>的扩展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46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95323" y="926774"/>
            <a:ext cx="7412358" cy="46166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</a:rPr>
              <a:t>LSTM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改进：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peephole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38937" y="5152924"/>
            <a:ext cx="60472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rgbClr val="333333"/>
                </a:solidFill>
                <a:latin typeface="Arial" panose="020B0604020202020204" pitchFamily="34" charset="0"/>
              </a:rPr>
              <a:t>Peephole connections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。为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每个门的输入增加一个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cell state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的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信号。</a:t>
            </a:r>
            <a:endParaRPr lang="zh-CN" altLang="en-US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20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upload-images.jianshu.io/upload_images/42741-dd3d241fa44a71c0.png?imageMogr2/auto-orient/strip%7CimageView2/2/w/12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429" y="1495358"/>
            <a:ext cx="10689680" cy="330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695324" y="287665"/>
            <a:ext cx="5875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itchFamily="34" charset="-122"/>
              </a:rPr>
              <a:t>RNNs</a:t>
            </a:r>
            <a:r>
              <a:rPr lang="zh-CN" altLang="en-US" sz="2800" b="1" dirty="0">
                <a:latin typeface="微软雅黑" pitchFamily="34" charset="-122"/>
              </a:rPr>
              <a:t>的扩展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47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95323" y="926774"/>
            <a:ext cx="7412358" cy="46166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</a:rPr>
              <a:t>LSTM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改进：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GRUs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38937" y="5152924"/>
            <a:ext cx="6047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rgbClr val="333333"/>
                </a:solidFill>
                <a:latin typeface="Arial" panose="020B0604020202020204" pitchFamily="34" charset="0"/>
              </a:rPr>
              <a:t>Coupled </a:t>
            </a:r>
            <a:r>
              <a:rPr lang="en-US" altLang="zh-CN" dirty="0">
                <a:solidFill>
                  <a:srgbClr val="333333"/>
                </a:solidFill>
                <a:latin typeface="Arial" panose="020B0604020202020204" pitchFamily="34" charset="0"/>
              </a:rPr>
              <a:t>forget and input </a:t>
            </a:r>
            <a:r>
              <a:rPr lang="en-US" altLang="zh-CN" dirty="0" smtClean="0">
                <a:solidFill>
                  <a:srgbClr val="333333"/>
                </a:solidFill>
                <a:latin typeface="Arial" panose="020B0604020202020204" pitchFamily="34" charset="0"/>
              </a:rPr>
              <a:t>gates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。合并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忘记门与输入</a:t>
            </a:r>
            <a:r>
              <a:rPr lang="zh-CN" alt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门。</a:t>
            </a:r>
            <a:endParaRPr lang="zh-CN" altLang="en-US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13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875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itchFamily="34" charset="-122"/>
              </a:rPr>
              <a:t>RNNs</a:t>
            </a:r>
            <a:r>
              <a:rPr lang="zh-CN" altLang="en-US" sz="2800" b="1" dirty="0">
                <a:latin typeface="微软雅黑" pitchFamily="34" charset="-122"/>
              </a:rPr>
              <a:t>的扩展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48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95323" y="926774"/>
            <a:ext cx="7412358" cy="46166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</a:rPr>
              <a:t>LSTM</a:t>
            </a:r>
            <a:r>
              <a:rPr lang="zh-CN" altLang="en-US" sz="2400" b="1" dirty="0">
                <a:solidFill>
                  <a:schemeClr val="bg1"/>
                </a:solidFill>
              </a:rPr>
              <a:t>应用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505" y="1497164"/>
            <a:ext cx="6744872" cy="527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53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229" y="1504328"/>
            <a:ext cx="8695238" cy="416190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95324" y="287665"/>
            <a:ext cx="5875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itchFamily="34" charset="-122"/>
              </a:rPr>
              <a:t>RNNs</a:t>
            </a:r>
            <a:r>
              <a:rPr lang="zh-CN" altLang="en-US" sz="2800" b="1" dirty="0">
                <a:latin typeface="微软雅黑" pitchFamily="34" charset="-122"/>
              </a:rPr>
              <a:t>的扩展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49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95323" y="926774"/>
            <a:ext cx="7412358" cy="46166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</a:rPr>
              <a:t>LSTM</a:t>
            </a:r>
            <a:r>
              <a:rPr lang="zh-CN" altLang="en-US" sz="2400" b="1" dirty="0">
                <a:solidFill>
                  <a:schemeClr val="bg1"/>
                </a:solidFill>
              </a:rPr>
              <a:t>应用</a:t>
            </a:r>
          </a:p>
        </p:txBody>
      </p:sp>
    </p:spTree>
    <p:extLst>
      <p:ext uri="{BB962C8B-B14F-4D97-AF65-F5344CB8AC3E}">
        <p14:creationId xmlns:p14="http://schemas.microsoft.com/office/powerpoint/2010/main" val="403355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781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Recurrent Neural Network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95323" y="926774"/>
            <a:ext cx="2954655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典型</a:t>
            </a:r>
            <a:r>
              <a:rPr lang="zh-CN" altLang="en-US" sz="2400" b="1" dirty="0">
                <a:solidFill>
                  <a:schemeClr val="bg1"/>
                </a:solidFill>
              </a:rPr>
              <a:t>应用：</a:t>
            </a:r>
            <a:r>
              <a:rPr lang="zh-CN" altLang="en-US" sz="2400" dirty="0" smtClean="0">
                <a:solidFill>
                  <a:schemeClr val="bg1"/>
                </a:solidFill>
              </a:rPr>
              <a:t>图像</a:t>
            </a:r>
            <a:r>
              <a:rPr lang="zh-CN" altLang="en-US" sz="2400" dirty="0">
                <a:solidFill>
                  <a:schemeClr val="bg1"/>
                </a:solidFill>
              </a:rPr>
              <a:t>标注</a:t>
            </a:r>
            <a:endParaRPr lang="en-US" altLang="zh-CN" sz="2400" dirty="0" smtClean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986" y="1854667"/>
            <a:ext cx="9371428" cy="4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3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875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itchFamily="34" charset="-122"/>
              </a:rPr>
              <a:t>RNNs</a:t>
            </a:r>
            <a:r>
              <a:rPr lang="zh-CN" altLang="en-US" sz="2800" b="1" dirty="0">
                <a:latin typeface="微软雅黑" pitchFamily="34" charset="-122"/>
              </a:rPr>
              <a:t>的扩展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50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95323" y="926774"/>
            <a:ext cx="1804037" cy="46166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</a:rPr>
              <a:t>LSTM</a:t>
            </a:r>
            <a:r>
              <a:rPr lang="zh-CN" altLang="en-US" sz="2400" b="1" dirty="0">
                <a:solidFill>
                  <a:schemeClr val="bg1"/>
                </a:solidFill>
              </a:rPr>
              <a:t>应用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420" y="605438"/>
            <a:ext cx="3580952" cy="58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848" y="1735313"/>
            <a:ext cx="3504762" cy="34666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133" y="1388439"/>
            <a:ext cx="3561905" cy="3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53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95325" y="549275"/>
            <a:ext cx="10801350" cy="5759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95326" y="2705725"/>
            <a:ext cx="108013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b="1" dirty="0" smtClean="0">
                <a:solidFill>
                  <a:schemeClr val="bg1"/>
                </a:solidFill>
              </a:rPr>
              <a:t>THANKS</a:t>
            </a:r>
            <a:endParaRPr lang="zh-CN" altLang="en-US" sz="8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781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Recurrent Neural Network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95323" y="926774"/>
            <a:ext cx="2954655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典型应用：语言生成</a:t>
            </a:r>
            <a:endParaRPr lang="en-US" altLang="zh-CN" sz="2400" dirty="0" smtClean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30" y="627448"/>
            <a:ext cx="4086043" cy="60915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613" y="170536"/>
            <a:ext cx="4348499" cy="668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781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Recurrent Neural Network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95323" y="926774"/>
            <a:ext cx="2954655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典型应用：语言生成</a:t>
            </a:r>
            <a:endParaRPr lang="en-US" altLang="zh-CN" sz="2400" dirty="0" smtClean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60" y="810885"/>
            <a:ext cx="8038095" cy="551428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843" y="457602"/>
            <a:ext cx="5985853" cy="61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95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781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Recurrent Neural Network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695323" y="926774"/>
            <a:ext cx="2954655" cy="461665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</a:rPr>
              <a:t>典型应用：音乐作曲</a:t>
            </a:r>
            <a:endParaRPr lang="en-US" altLang="zh-CN" sz="2400" dirty="0" smtClean="0">
              <a:solidFill>
                <a:schemeClr val="bg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5749" y="1408515"/>
            <a:ext cx="6961905" cy="3561905"/>
          </a:xfrm>
          <a:prstGeom prst="rect">
            <a:avLst/>
          </a:prstGeom>
        </p:spPr>
      </p:pic>
      <p:pic>
        <p:nvPicPr>
          <p:cNvPr id="14" name="Lea Oxlee_245202789_soundclou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84218" y="477352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23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056120" y="1259175"/>
            <a:ext cx="7837714" cy="43396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3800" b="1">
                <a:solidFill>
                  <a:schemeClr val="tx1">
                    <a:lumMod val="50000"/>
                    <a:lumOff val="50000"/>
                    <a:alpha val="23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 smtClean="0"/>
              <a:t>PART</a:t>
            </a:r>
            <a:endParaRPr lang="en-US" altLang="zh-CN" dirty="0"/>
          </a:p>
          <a:p>
            <a:r>
              <a:rPr lang="en-US" altLang="zh-CN" dirty="0"/>
              <a:t>TWO</a:t>
            </a:r>
          </a:p>
        </p:txBody>
      </p:sp>
      <p:sp>
        <p:nvSpPr>
          <p:cNvPr id="50" name="矩形 49"/>
          <p:cNvSpPr/>
          <p:nvPr/>
        </p:nvSpPr>
        <p:spPr>
          <a:xfrm>
            <a:off x="-1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975725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3532345" y="2100027"/>
            <a:ext cx="5127308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 smtClean="0">
                <a:solidFill>
                  <a:schemeClr val="accent1"/>
                </a:solidFill>
                <a:latin typeface="微软雅黑" pitchFamily="34" charset="-122"/>
              </a:rPr>
              <a:t>递归神经网络模型</a:t>
            </a:r>
            <a:endParaRPr lang="zh-CN" altLang="en-US" sz="7200" b="1" dirty="0">
              <a:solidFill>
                <a:schemeClr val="accent1"/>
              </a:solidFill>
              <a:latin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工大蓝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3A3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8257</TotalTime>
  <Words>1998</Words>
  <Application>Microsoft Office PowerPoint</Application>
  <PresentationFormat>宽屏</PresentationFormat>
  <Paragraphs>314</Paragraphs>
  <Slides>51</Slides>
  <Notes>42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3" baseType="lpstr">
      <vt:lpstr>Arial-BoldMT</vt:lpstr>
      <vt:lpstr>ArialMT</vt:lpstr>
      <vt:lpstr>华文楷体</vt:lpstr>
      <vt:lpstr>宋体</vt:lpstr>
      <vt:lpstr>微软雅黑</vt:lpstr>
      <vt:lpstr>Arial</vt:lpstr>
      <vt:lpstr>Calibri</vt:lpstr>
      <vt:lpstr>Comic Sans MS</vt:lpstr>
      <vt:lpstr>Consolas</vt:lpstr>
      <vt:lpstr>Verdana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DY</dc:creator>
  <cp:lastModifiedBy>任薪宇</cp:lastModifiedBy>
  <cp:revision>638</cp:revision>
  <dcterms:created xsi:type="dcterms:W3CDTF">2015-10-24T01:57:00Z</dcterms:created>
  <dcterms:modified xsi:type="dcterms:W3CDTF">2017-01-15T09:51:29Z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ame">
    <vt:lpwstr>蓝色扁平化学术答辩模板第六部.pptx</vt:lpwstr>
  </property>
  <property fmtid="{D5CDD505-2E9C-101B-9397-08002B2CF9AE}" pid="3" name="fileid">
    <vt:lpwstr>786060</vt:lpwstr>
  </property>
  <property fmtid="{D5CDD505-2E9C-101B-9397-08002B2CF9AE}" pid="4" name="KSOProductBuildVer">
    <vt:lpwstr>2052-10.1.0.5457</vt:lpwstr>
  </property>
</Properties>
</file>